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75" r:id="rId3"/>
    <p:sldId id="282" r:id="rId4"/>
    <p:sldId id="257" r:id="rId5"/>
    <p:sldId id="262" r:id="rId6"/>
    <p:sldId id="283" r:id="rId7"/>
    <p:sldId id="258" r:id="rId8"/>
    <p:sldId id="259" r:id="rId9"/>
    <p:sldId id="260" r:id="rId10"/>
    <p:sldId id="285" r:id="rId11"/>
    <p:sldId id="261" r:id="rId12"/>
    <p:sldId id="263" r:id="rId13"/>
    <p:sldId id="264" r:id="rId14"/>
    <p:sldId id="265" r:id="rId15"/>
    <p:sldId id="266" r:id="rId16"/>
    <p:sldId id="267" r:id="rId17"/>
    <p:sldId id="268" r:id="rId18"/>
    <p:sldId id="286" r:id="rId19"/>
    <p:sldId id="269" r:id="rId20"/>
    <p:sldId id="270" r:id="rId21"/>
    <p:sldId id="271" r:id="rId22"/>
    <p:sldId id="274" r:id="rId23"/>
    <p:sldId id="273" r:id="rId24"/>
    <p:sldId id="276" r:id="rId2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9999"/>
    <a:srgbClr val="9AF4D0"/>
    <a:srgbClr val="CC99FF"/>
    <a:srgbClr val="F2F286"/>
    <a:srgbClr val="000000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 vertBarState="maximized">
    <p:restoredLeft sz="22750" autoAdjust="0"/>
    <p:restoredTop sz="94660"/>
  </p:normalViewPr>
  <p:slideViewPr>
    <p:cSldViewPr>
      <p:cViewPr>
        <p:scale>
          <a:sx n="19" d="100"/>
          <a:sy n="19" d="100"/>
        </p:scale>
        <p:origin x="-2076" y="-102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99" d="100"/>
        <a:sy n="99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9EE2E7-CE64-4811-9992-9DB9592EFB09}" type="datetimeFigureOut">
              <a:rPr lang="ru-RU" smtClean="0"/>
              <a:pPr/>
              <a:t>05.07.2024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CCC440-E790-43B2-B82B-02418B59274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9EE2E7-CE64-4811-9992-9DB9592EFB09}" type="datetimeFigureOut">
              <a:rPr lang="ru-RU" smtClean="0"/>
              <a:pPr/>
              <a:t>05.07.2024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CCC440-E790-43B2-B82B-02418B59274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9EE2E7-CE64-4811-9992-9DB9592EFB09}" type="datetimeFigureOut">
              <a:rPr lang="ru-RU" smtClean="0"/>
              <a:pPr/>
              <a:t>05.07.2024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CCC440-E790-43B2-B82B-02418B59274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9EE2E7-CE64-4811-9992-9DB9592EFB09}" type="datetimeFigureOut">
              <a:rPr lang="ru-RU" smtClean="0"/>
              <a:pPr/>
              <a:t>05.07.2024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CCC440-E790-43B2-B82B-02418B59274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9EE2E7-CE64-4811-9992-9DB9592EFB09}" type="datetimeFigureOut">
              <a:rPr lang="ru-RU" smtClean="0"/>
              <a:pPr/>
              <a:t>05.07.2024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CCC440-E790-43B2-B82B-02418B59274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9EE2E7-CE64-4811-9992-9DB9592EFB09}" type="datetimeFigureOut">
              <a:rPr lang="ru-RU" smtClean="0"/>
              <a:pPr/>
              <a:t>05.07.2024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CCC440-E790-43B2-B82B-02418B59274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9EE2E7-CE64-4811-9992-9DB9592EFB09}" type="datetimeFigureOut">
              <a:rPr lang="ru-RU" smtClean="0"/>
              <a:pPr/>
              <a:t>05.07.2024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CCC440-E790-43B2-B82B-02418B59274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9EE2E7-CE64-4811-9992-9DB9592EFB09}" type="datetimeFigureOut">
              <a:rPr lang="ru-RU" smtClean="0"/>
              <a:pPr/>
              <a:t>05.07.2024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CCC440-E790-43B2-B82B-02418B59274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9EE2E7-CE64-4811-9992-9DB9592EFB09}" type="datetimeFigureOut">
              <a:rPr lang="ru-RU" smtClean="0"/>
              <a:pPr/>
              <a:t>05.07.2024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CCC440-E790-43B2-B82B-02418B59274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9EE2E7-CE64-4811-9992-9DB9592EFB09}" type="datetimeFigureOut">
              <a:rPr lang="ru-RU" smtClean="0"/>
              <a:pPr/>
              <a:t>05.07.2024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CCC440-E790-43B2-B82B-02418B59274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9EE2E7-CE64-4811-9992-9DB9592EFB09}" type="datetimeFigureOut">
              <a:rPr lang="ru-RU" smtClean="0"/>
              <a:pPr/>
              <a:t>05.07.2024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CCC440-E790-43B2-B82B-02418B59274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 l="-27000" t="-2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99EE2E7-CE64-4811-9992-9DB9592EFB09}" type="datetimeFigureOut">
              <a:rPr lang="ru-RU" smtClean="0"/>
              <a:pPr/>
              <a:t>05.07.2024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DCCC440-E790-43B2-B82B-02418B59274F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1.jpe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8.jpeg"/><Relationship Id="rId4" Type="http://schemas.openxmlformats.org/officeDocument/2006/relationships/image" Target="../media/image37.jpe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png"/><Relationship Id="rId4" Type="http://schemas.openxmlformats.org/officeDocument/2006/relationships/image" Target="../media/image13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475656" y="1268760"/>
            <a:ext cx="7128792" cy="2088232"/>
          </a:xfrm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ru-RU" sz="3200" b="1" dirty="0" smtClean="0">
                <a:latin typeface="Batang" pitchFamily="18" charset="-127"/>
                <a:ea typeface="Batang" pitchFamily="18" charset="-127"/>
              </a:rPr>
              <a:t>Информационно-коммуникационные технологии в музыкальном развитии детей дошкольного возраста</a:t>
            </a:r>
            <a:endParaRPr lang="ru-RU" sz="3200" b="1" dirty="0">
              <a:latin typeface="Batang" pitchFamily="18" charset="-127"/>
              <a:ea typeface="Batang" pitchFamily="18" charset="-127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220072" y="4365104"/>
            <a:ext cx="3816424" cy="1656184"/>
          </a:xfrm>
          <a:ln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>
            <a:normAutofit lnSpcReduction="10000"/>
          </a:bodyPr>
          <a:lstStyle/>
          <a:p>
            <a:r>
              <a:rPr lang="ru-RU" sz="2000" b="1" dirty="0" smtClean="0">
                <a:solidFill>
                  <a:schemeClr val="bg1"/>
                </a:solidFill>
                <a:latin typeface="Batang" pitchFamily="18" charset="-127"/>
                <a:ea typeface="Batang" pitchFamily="18" charset="-127"/>
              </a:rPr>
              <a:t>Музыкальный руководитель</a:t>
            </a:r>
          </a:p>
          <a:p>
            <a:r>
              <a:rPr lang="ru-RU" sz="2000" b="1" dirty="0" err="1" smtClean="0">
                <a:solidFill>
                  <a:schemeClr val="bg1"/>
                </a:solidFill>
                <a:latin typeface="Batang" pitchFamily="18" charset="-127"/>
                <a:ea typeface="Batang" pitchFamily="18" charset="-127"/>
              </a:rPr>
              <a:t>Шведчикова</a:t>
            </a:r>
            <a:r>
              <a:rPr lang="ru-RU" sz="2000" b="1" dirty="0" smtClean="0">
                <a:solidFill>
                  <a:schemeClr val="bg1"/>
                </a:solidFill>
                <a:latin typeface="Batang" pitchFamily="18" charset="-127"/>
                <a:ea typeface="Batang" pitchFamily="18" charset="-127"/>
              </a:rPr>
              <a:t> Елена Юрьевна</a:t>
            </a:r>
          </a:p>
          <a:p>
            <a:r>
              <a:rPr lang="ru-RU" sz="2000" b="1" dirty="0" smtClean="0">
                <a:solidFill>
                  <a:schemeClr val="bg1"/>
                </a:solidFill>
                <a:latin typeface="Batang" pitchFamily="18" charset="-127"/>
                <a:ea typeface="Batang" pitchFamily="18" charset="-127"/>
              </a:rPr>
              <a:t> МАДОУ  Д /С «Алёнушка»</a:t>
            </a:r>
            <a:endParaRPr lang="ru-RU" sz="2000" b="1" dirty="0">
              <a:solidFill>
                <a:schemeClr val="bg1"/>
              </a:solidFill>
              <a:latin typeface="Batang" pitchFamily="18" charset="-127"/>
              <a:ea typeface="Batang" pitchFamily="18" charset="-127"/>
            </a:endParaRPr>
          </a:p>
        </p:txBody>
      </p:sp>
      <p:pic>
        <p:nvPicPr>
          <p:cNvPr id="4" name="Рисунок 3" descr="unnamed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339752" y="3933056"/>
            <a:ext cx="2304256" cy="2304256"/>
          </a:xfrm>
          <a:prstGeom prst="rect">
            <a:avLst/>
          </a:prstGeom>
          <a:ln>
            <a:solidFill>
              <a:schemeClr val="accent6">
                <a:lumMod val="50000"/>
              </a:schemeClr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8" y="566614"/>
            <a:ext cx="4060180" cy="3010400"/>
          </a:xfrm>
          <a:prstGeom prst="rect">
            <a:avLst/>
          </a:prstGeom>
          <a:ln w="57150">
            <a:solidFill>
              <a:srgbClr val="FF9999"/>
            </a:solidFill>
            <a:miter lim="800000"/>
            <a:headEnd/>
            <a:tailEnd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23442" r="12346"/>
          <a:stretch/>
        </p:blipFill>
        <p:spPr bwMode="auto">
          <a:xfrm>
            <a:off x="323528" y="3284984"/>
            <a:ext cx="4836763" cy="3168352"/>
          </a:xfrm>
          <a:prstGeom prst="rect">
            <a:avLst/>
          </a:prstGeom>
          <a:noFill/>
          <a:ln w="57150">
            <a:solidFill>
              <a:srgbClr val="FF9999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2935487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5576" y="188640"/>
            <a:ext cx="7931224" cy="936104"/>
          </a:xfr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ru-RU" sz="4000" b="1" dirty="0" smtClean="0">
                <a:latin typeface="Batang" pitchFamily="18" charset="-127"/>
                <a:ea typeface="Batang" pitchFamily="18" charset="-127"/>
              </a:rPr>
              <a:t>МДИ с ИКТ</a:t>
            </a:r>
            <a:endParaRPr lang="ru-RU" sz="4000" b="1" dirty="0">
              <a:latin typeface="Batang" pitchFamily="18" charset="-127"/>
              <a:ea typeface="Batang" pitchFamily="18" charset="-127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ru-RU" sz="2200" b="1" dirty="0" smtClean="0">
                <a:latin typeface="Batang" pitchFamily="18" charset="-127"/>
                <a:ea typeface="Batang" pitchFamily="18" charset="-127"/>
              </a:rPr>
              <a:t>Классификация игр:</a:t>
            </a:r>
          </a:p>
          <a:p>
            <a:r>
              <a:rPr lang="ru-RU" sz="2200" b="1" dirty="0" smtClean="0">
                <a:latin typeface="Batang" pitchFamily="18" charset="-127"/>
                <a:ea typeface="Batang" pitchFamily="18" charset="-127"/>
              </a:rPr>
              <a:t>Развивающие тембровый слух</a:t>
            </a:r>
          </a:p>
          <a:p>
            <a:r>
              <a:rPr lang="ru-RU" sz="2200" b="1" dirty="0" smtClean="0">
                <a:latin typeface="Batang" pitchFamily="18" charset="-127"/>
                <a:ea typeface="Batang" pitchFamily="18" charset="-127"/>
              </a:rPr>
              <a:t>На различение высоты звука</a:t>
            </a:r>
          </a:p>
          <a:p>
            <a:r>
              <a:rPr lang="ru-RU" sz="2200" b="1" dirty="0" smtClean="0">
                <a:latin typeface="Batang" pitchFamily="18" charset="-127"/>
                <a:ea typeface="Batang" pitchFamily="18" charset="-127"/>
              </a:rPr>
              <a:t>На развитие чувства ритма</a:t>
            </a:r>
          </a:p>
          <a:p>
            <a:r>
              <a:rPr lang="ru-RU" sz="2200" b="1" dirty="0" smtClean="0">
                <a:latin typeface="Batang" pitchFamily="18" charset="-127"/>
                <a:ea typeface="Batang" pitchFamily="18" charset="-127"/>
              </a:rPr>
              <a:t>На различение динамики звука</a:t>
            </a:r>
          </a:p>
          <a:p>
            <a:r>
              <a:rPr lang="ru-RU" sz="2200" b="1" dirty="0" smtClean="0">
                <a:latin typeface="Batang" pitchFamily="18" charset="-127"/>
                <a:ea typeface="Batang" pitchFamily="18" charset="-127"/>
              </a:rPr>
              <a:t>С музыкально-ритмическими движениями</a:t>
            </a:r>
          </a:p>
          <a:p>
            <a:r>
              <a:rPr lang="ru-RU" sz="2200" b="1" dirty="0" smtClean="0">
                <a:latin typeface="Batang" pitchFamily="18" charset="-127"/>
                <a:ea typeface="Batang" pitchFamily="18" charset="-127"/>
              </a:rPr>
              <a:t>На развитие интонации</a:t>
            </a:r>
          </a:p>
          <a:p>
            <a:r>
              <a:rPr lang="ru-RU" sz="2200" b="1" dirty="0" smtClean="0">
                <a:latin typeface="Batang" pitchFamily="18" charset="-127"/>
                <a:ea typeface="Batang" pitchFamily="18" charset="-127"/>
              </a:rPr>
              <a:t>Музыкальный оркестр</a:t>
            </a:r>
          </a:p>
          <a:p>
            <a:r>
              <a:rPr lang="ru-RU" sz="2200" b="1" dirty="0" smtClean="0">
                <a:latin typeface="Batang" pitchFamily="18" charset="-127"/>
                <a:ea typeface="Batang" pitchFamily="18" charset="-127"/>
              </a:rPr>
              <a:t>На развитие навыков восприятия</a:t>
            </a:r>
          </a:p>
          <a:p>
            <a:r>
              <a:rPr lang="ru-RU" sz="2200" b="1" dirty="0" smtClean="0">
                <a:latin typeface="Batang" pitchFamily="18" charset="-127"/>
                <a:ea typeface="Batang" pitchFamily="18" charset="-127"/>
              </a:rPr>
              <a:t>Знакомство с инструментами, музыкальная грамота</a:t>
            </a:r>
          </a:p>
          <a:p>
            <a:r>
              <a:rPr lang="ru-RU" sz="2200" b="1" dirty="0" smtClean="0">
                <a:latin typeface="Batang" pitchFamily="18" charset="-127"/>
                <a:ea typeface="Batang" pitchFamily="18" charset="-127"/>
              </a:rPr>
              <a:t>Формирующие творческие способности</a:t>
            </a:r>
          </a:p>
          <a:p>
            <a:endParaRPr lang="ru-RU" dirty="0"/>
          </a:p>
        </p:txBody>
      </p:sp>
      <p:pic>
        <p:nvPicPr>
          <p:cNvPr id="15" name="Рисунок 14" descr="sm_full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652120" y="1700808"/>
            <a:ext cx="2654424" cy="199081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19256" cy="850106"/>
          </a:xfrm>
          <a:solidFill>
            <a:srgbClr val="CC99FF"/>
          </a:solidFill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r>
              <a:rPr lang="ru-RU" b="1" dirty="0" smtClean="0">
                <a:latin typeface="Batang" pitchFamily="18" charset="-127"/>
                <a:ea typeface="Batang" pitchFamily="18" charset="-127"/>
              </a:rPr>
              <a:t>Восприятие(слушание) музыки</a:t>
            </a:r>
            <a:endParaRPr lang="ru-RU" b="1" dirty="0">
              <a:latin typeface="Batang" pitchFamily="18" charset="-127"/>
              <a:ea typeface="Batang" pitchFamily="18" charset="-127"/>
            </a:endParaRPr>
          </a:p>
        </p:txBody>
      </p:sp>
      <p:pic>
        <p:nvPicPr>
          <p:cNvPr id="4" name="Содержимое 3" descr="YitU_9A7UFo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203848" y="1484784"/>
            <a:ext cx="3672408" cy="4896545"/>
          </a:xfr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188640"/>
            <a:ext cx="8147248" cy="922114"/>
          </a:xfr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ru-RU" sz="4000" b="1" dirty="0" smtClean="0">
                <a:latin typeface="Batang" pitchFamily="18" charset="-127"/>
                <a:ea typeface="Batang" pitchFamily="18" charset="-127"/>
              </a:rPr>
              <a:t>Исполнительство(пение)</a:t>
            </a:r>
            <a:endParaRPr lang="ru-RU" sz="4000" b="1" dirty="0">
              <a:latin typeface="Batang" pitchFamily="18" charset="-127"/>
              <a:ea typeface="Batang" pitchFamily="18" charset="-127"/>
            </a:endParaRPr>
          </a:p>
        </p:txBody>
      </p:sp>
      <p:pic>
        <p:nvPicPr>
          <p:cNvPr id="4" name="Содержимое 3" descr="7mwoxhAGxaA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403648" y="1556792"/>
            <a:ext cx="3178448" cy="4237931"/>
          </a:xfr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</p:pic>
      <p:pic>
        <p:nvPicPr>
          <p:cNvPr id="5" name="Рисунок 4" descr="MHiY053x5rg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788024" y="1556792"/>
            <a:ext cx="3186354" cy="4248472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188640"/>
            <a:ext cx="8064896" cy="936104"/>
          </a:xfr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ru-RU" sz="4000" b="1" dirty="0" smtClean="0">
                <a:latin typeface="Batang" pitchFamily="18" charset="-127"/>
                <a:ea typeface="Batang" pitchFamily="18" charset="-127"/>
              </a:rPr>
              <a:t>Работа над песней</a:t>
            </a:r>
            <a:endParaRPr lang="ru-RU" sz="4000" b="1" dirty="0">
              <a:latin typeface="Batang" pitchFamily="18" charset="-127"/>
              <a:ea typeface="Batang" pitchFamily="18" charset="-127"/>
            </a:endParaRPr>
          </a:p>
        </p:txBody>
      </p:sp>
      <p:pic>
        <p:nvPicPr>
          <p:cNvPr id="4" name="Содержимое 3" descr="JHbsxlyscXM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979712" y="1412776"/>
            <a:ext cx="2548047" cy="4525963"/>
          </a:xfr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</p:pic>
      <p:pic>
        <p:nvPicPr>
          <p:cNvPr id="2050" name="Picture 2" descr="D:\МУЗ. РУК\ПРЕЗЕНТАЦИЯ ИКТ\фото для презентации\пение\7mwoxhAGxaA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000628" y="1285860"/>
            <a:ext cx="3714776" cy="514353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260648"/>
            <a:ext cx="8136904" cy="1008112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r>
              <a:rPr lang="ru-RU" sz="3600" b="1" dirty="0" smtClean="0">
                <a:latin typeface="Batang" pitchFamily="18" charset="-127"/>
                <a:ea typeface="Batang" pitchFamily="18" charset="-127"/>
              </a:rPr>
              <a:t>Музыкально-ритмические движения</a:t>
            </a:r>
            <a:endParaRPr lang="ru-RU" sz="3600" b="1" dirty="0">
              <a:latin typeface="Batang" pitchFamily="18" charset="-127"/>
              <a:ea typeface="Batang" pitchFamily="18" charset="-127"/>
            </a:endParaRPr>
          </a:p>
        </p:txBody>
      </p:sp>
      <p:pic>
        <p:nvPicPr>
          <p:cNvPr id="4" name="Содержимое 3" descr="IMG_20180614_092913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347864" y="2708920"/>
            <a:ext cx="5280587" cy="3960440"/>
          </a:xfr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</p:pic>
      <p:pic>
        <p:nvPicPr>
          <p:cNvPr id="5" name="Рисунок 4" descr="img17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39552" y="1412776"/>
            <a:ext cx="3648405" cy="273630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188640"/>
            <a:ext cx="8568952" cy="1008112"/>
          </a:xfr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r>
              <a:rPr lang="ru-RU" sz="3600" b="1" dirty="0" smtClean="0">
                <a:latin typeface="Batang" pitchFamily="18" charset="-127"/>
                <a:ea typeface="Batang" pitchFamily="18" charset="-127"/>
              </a:rPr>
              <a:t>Игра на музыкальных </a:t>
            </a:r>
            <a:r>
              <a:rPr lang="ru-RU" sz="3600" b="1" dirty="0" err="1" smtClean="0">
                <a:latin typeface="Batang" pitchFamily="18" charset="-127"/>
                <a:ea typeface="Batang" pitchFamily="18" charset="-127"/>
              </a:rPr>
              <a:t>инструменах</a:t>
            </a:r>
            <a:endParaRPr lang="ru-RU" sz="3600" b="1" dirty="0">
              <a:latin typeface="Batang" pitchFamily="18" charset="-127"/>
              <a:ea typeface="Batang" pitchFamily="18" charset="-127"/>
            </a:endParaRPr>
          </a:p>
        </p:txBody>
      </p:sp>
      <p:pic>
        <p:nvPicPr>
          <p:cNvPr id="9" name="Рисунок 8" descr="3NY7L_uoWjc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000364" y="1785926"/>
            <a:ext cx="3348372" cy="4464496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188640"/>
            <a:ext cx="8147248" cy="922114"/>
          </a:xfr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ru-RU" sz="3600" b="1" dirty="0" smtClean="0">
                <a:latin typeface="Batang" pitchFamily="18" charset="-127"/>
                <a:ea typeface="Batang" pitchFamily="18" charset="-127"/>
              </a:rPr>
              <a:t>Развитие творческого потенциала</a:t>
            </a:r>
            <a:endParaRPr lang="ru-RU" sz="3600" b="1" dirty="0">
              <a:latin typeface="Batang" pitchFamily="18" charset="-127"/>
              <a:ea typeface="Batang" pitchFamily="18" charset="-127"/>
            </a:endParaRPr>
          </a:p>
        </p:txBody>
      </p:sp>
      <p:pic>
        <p:nvPicPr>
          <p:cNvPr id="4" name="Рисунок 3" descr="otkrytka-s-dr-devochke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779912" y="1988840"/>
            <a:ext cx="1944216" cy="194421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pic>
      <p:sp>
        <p:nvSpPr>
          <p:cNvPr id="5" name="TextBox 4"/>
          <p:cNvSpPr txBox="1"/>
          <p:nvPr/>
        </p:nvSpPr>
        <p:spPr>
          <a:xfrm>
            <a:off x="1187624" y="3284984"/>
            <a:ext cx="2304256" cy="738664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1400" b="1" dirty="0" smtClean="0"/>
              <a:t>Какие движения можно придумать, слушая «песенку цветов»?</a:t>
            </a:r>
            <a:endParaRPr lang="ru-RU" sz="1400" b="1" dirty="0"/>
          </a:p>
        </p:txBody>
      </p:sp>
      <p:sp>
        <p:nvSpPr>
          <p:cNvPr id="7" name="TextBox 6"/>
          <p:cNvSpPr txBox="1"/>
          <p:nvPr/>
        </p:nvSpPr>
        <p:spPr>
          <a:xfrm>
            <a:off x="3347864" y="1340768"/>
            <a:ext cx="2808312" cy="52322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ru-RU" sz="1400" b="1" dirty="0" smtClean="0"/>
              <a:t>«Придумай песенку-поздравление для именинника!»</a:t>
            </a:r>
            <a:endParaRPr lang="ru-RU" sz="1400" b="1" dirty="0"/>
          </a:p>
        </p:txBody>
      </p:sp>
      <p:sp>
        <p:nvSpPr>
          <p:cNvPr id="8" name="TextBox 7"/>
          <p:cNvSpPr txBox="1"/>
          <p:nvPr/>
        </p:nvSpPr>
        <p:spPr>
          <a:xfrm>
            <a:off x="5940152" y="3429000"/>
            <a:ext cx="2520280" cy="52322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1400" b="1" dirty="0" smtClean="0"/>
              <a:t>«Сочини грустную/веселую песенку для колокольчика»</a:t>
            </a:r>
            <a:endParaRPr lang="ru-RU" sz="1400" b="1" dirty="0"/>
          </a:p>
        </p:txBody>
      </p:sp>
      <p:pic>
        <p:nvPicPr>
          <p:cNvPr id="9" name="Рисунок 8" descr="fcfbaa80262b3a5c8c97cfb5d662c35d--nova-merry-christmas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156176" y="4077072"/>
            <a:ext cx="2301385" cy="249289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pic>
      <p:pic>
        <p:nvPicPr>
          <p:cNvPr id="10" name="Рисунок 9" descr="image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83568" y="4221088"/>
            <a:ext cx="3721413" cy="205331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146" name="Picture 2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34187" t="17257" r="20879" b="7401"/>
          <a:stretch/>
        </p:blipFill>
        <p:spPr bwMode="auto">
          <a:xfrm>
            <a:off x="2699792" y="620688"/>
            <a:ext cx="6125737" cy="57774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4747148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91264" cy="922114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ru-RU" sz="4000" b="1" dirty="0" smtClean="0">
                <a:latin typeface="Batang" pitchFamily="18" charset="-127"/>
                <a:ea typeface="Batang" pitchFamily="18" charset="-127"/>
              </a:rPr>
              <a:t>Разнообразие досуга</a:t>
            </a:r>
            <a:endParaRPr lang="ru-RU" sz="4000" b="1" dirty="0">
              <a:latin typeface="Batang" pitchFamily="18" charset="-127"/>
              <a:ea typeface="Batang" pitchFamily="18" charset="-127"/>
            </a:endParaRPr>
          </a:p>
        </p:txBody>
      </p:sp>
      <p:sp>
        <p:nvSpPr>
          <p:cNvPr id="6" name="Содержимое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https://sun9-8.userapi.com/c851236/v851236054/15af55/QG5SVV21pLs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836712"/>
            <a:ext cx="8746111" cy="491968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25283798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147248" cy="922114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ru-RU" sz="4000" b="1" dirty="0" smtClean="0">
                <a:latin typeface="Batang" pitchFamily="18" charset="-127"/>
                <a:ea typeface="Batang" pitchFamily="18" charset="-127"/>
              </a:rPr>
              <a:t>Фестивали и конкурсы</a:t>
            </a:r>
            <a:endParaRPr lang="ru-RU" sz="4000" b="1" dirty="0">
              <a:latin typeface="Batang" pitchFamily="18" charset="-127"/>
              <a:ea typeface="Batang" pitchFamily="18" charset="-127"/>
            </a:endParaRPr>
          </a:p>
        </p:txBody>
      </p:sp>
      <p:pic>
        <p:nvPicPr>
          <p:cNvPr id="4" name="Содержимое 3" descr="fPUtxYZifu8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611560" y="1340768"/>
            <a:ext cx="5586407" cy="2867398"/>
          </a:xfr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</p:pic>
      <p:pic>
        <p:nvPicPr>
          <p:cNvPr id="5" name="Рисунок 4" descr="F3raf5wOaq4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779912" y="4077072"/>
            <a:ext cx="5148064" cy="2574032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 descr="gelzt_h2sNY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835696" y="3429000"/>
            <a:ext cx="5184576" cy="2916324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260648"/>
            <a:ext cx="8147248" cy="922114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ru-RU" b="1" dirty="0" smtClean="0">
                <a:latin typeface="Batang" pitchFamily="18" charset="-127"/>
                <a:ea typeface="Batang" pitchFamily="18" charset="-127"/>
              </a:rPr>
              <a:t>Дистанционное образование</a:t>
            </a:r>
            <a:endParaRPr lang="ru-RU" b="1" dirty="0">
              <a:latin typeface="Batang" pitchFamily="18" charset="-127"/>
              <a:ea typeface="Batang" pitchFamily="18" charset="-127"/>
            </a:endParaRPr>
          </a:p>
        </p:txBody>
      </p:sp>
      <p:pic>
        <p:nvPicPr>
          <p:cNvPr id="6" name="Рисунок 5" descr="-koqvIhnx0c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195736" y="1628800"/>
            <a:ext cx="4608512" cy="2592288"/>
          </a:xfrm>
          <a:prstGeom prst="rect">
            <a:avLst/>
          </a:prstGeom>
        </p:spPr>
      </p:pic>
      <p:pic>
        <p:nvPicPr>
          <p:cNvPr id="4" name="Содержимое 3" descr="-660r99ZhB4.jpg"/>
          <p:cNvPicPr>
            <a:picLocks noGrp="1" noChangeAspect="1"/>
          </p:cNvPicPr>
          <p:nvPr>
            <p:ph idx="1"/>
          </p:nvPr>
        </p:nvPicPr>
        <p:blipFill>
          <a:blip r:embed="rId4" cstate="print"/>
          <a:stretch>
            <a:fillRect/>
          </a:stretch>
        </p:blipFill>
        <p:spPr>
          <a:xfrm>
            <a:off x="395536" y="1628801"/>
            <a:ext cx="2376264" cy="4752528"/>
          </a:xfrm>
        </p:spPr>
      </p:pic>
      <p:pic>
        <p:nvPicPr>
          <p:cNvPr id="5" name="Рисунок 4" descr="20200428_100459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 rot="5400000">
            <a:off x="4972544" y="2668417"/>
            <a:ext cx="4752528" cy="267329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188640"/>
            <a:ext cx="8147248" cy="922114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ru-RU" sz="4000" b="1" dirty="0" smtClean="0">
                <a:latin typeface="Batang" pitchFamily="18" charset="-127"/>
                <a:ea typeface="Batang" pitchFamily="18" charset="-127"/>
              </a:rPr>
              <a:t>Результаты работы</a:t>
            </a:r>
            <a:endParaRPr lang="ru-RU" sz="4000" b="1" dirty="0">
              <a:latin typeface="Batang" pitchFamily="18" charset="-127"/>
              <a:ea typeface="Batang" pitchFamily="18" charset="-127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699792" y="1556792"/>
            <a:ext cx="5904656" cy="2304256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ru-RU" sz="1900" b="1" dirty="0" smtClean="0">
                <a:ea typeface="Batang" pitchFamily="18" charset="-127"/>
              </a:rPr>
              <a:t> Развили разные виды восприятия и памяти у детей</a:t>
            </a:r>
          </a:p>
          <a:p>
            <a:r>
              <a:rPr lang="ru-RU" sz="1900" b="1" dirty="0" smtClean="0">
                <a:ea typeface="Batang" pitchFamily="18" charset="-127"/>
              </a:rPr>
              <a:t>Расширили ряд тем, доступных для понимания</a:t>
            </a:r>
          </a:p>
          <a:p>
            <a:r>
              <a:rPr lang="ru-RU" sz="1900" b="1" dirty="0" smtClean="0">
                <a:ea typeface="Batang" pitchFamily="18" charset="-127"/>
              </a:rPr>
              <a:t>Воспитали интерес к музыкальной культуре</a:t>
            </a:r>
          </a:p>
          <a:p>
            <a:r>
              <a:rPr lang="ru-RU" sz="1900" b="1" dirty="0" smtClean="0">
                <a:ea typeface="Batang" pitchFamily="18" charset="-127"/>
              </a:rPr>
              <a:t>Развили интегративные качества дошкольника</a:t>
            </a:r>
          </a:p>
          <a:p>
            <a:r>
              <a:rPr lang="ru-RU" sz="1900" b="1" smtClean="0">
                <a:ea typeface="Batang" pitchFamily="18" charset="-127"/>
              </a:rPr>
              <a:t>Организовали взаимодействие </a:t>
            </a:r>
            <a:r>
              <a:rPr lang="ru-RU" sz="1900" b="1" dirty="0" smtClean="0">
                <a:ea typeface="Batang" pitchFamily="18" charset="-127"/>
              </a:rPr>
              <a:t>с родителями</a:t>
            </a:r>
          </a:p>
          <a:p>
            <a:endParaRPr lang="ru-RU" dirty="0"/>
          </a:p>
        </p:txBody>
      </p:sp>
      <p:pic>
        <p:nvPicPr>
          <p:cNvPr id="4" name="Рисунок 3" descr="multideti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139952" y="3861048"/>
            <a:ext cx="2905317" cy="270892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19256" cy="850106"/>
          </a:xfr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ru-RU" sz="4000" b="1" dirty="0" smtClean="0">
                <a:latin typeface="Batang" pitchFamily="18" charset="-127"/>
                <a:ea typeface="Batang" pitchFamily="18" charset="-127"/>
              </a:rPr>
              <a:t>Планы и перспективы</a:t>
            </a:r>
            <a:endParaRPr lang="ru-RU" sz="4000" b="1" dirty="0">
              <a:latin typeface="Batang" pitchFamily="18" charset="-127"/>
              <a:ea typeface="Batang" pitchFamily="18" charset="-127"/>
            </a:endParaRPr>
          </a:p>
        </p:txBody>
      </p:sp>
      <p:pic>
        <p:nvPicPr>
          <p:cNvPr id="4" name="Содержимое 3" descr="iUW7Drsat2Q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259632" y="1556792"/>
            <a:ext cx="3394472" cy="4525963"/>
          </a:xfr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</p:pic>
      <p:pic>
        <p:nvPicPr>
          <p:cNvPr id="5" name="Рисунок 4" descr="XgLuUlffKLs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004048" y="1556792"/>
            <a:ext cx="3402377" cy="4536503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6600" dirty="0" smtClean="0">
                <a:ln w="19050">
                  <a:solidFill>
                    <a:schemeClr val="bg1"/>
                  </a:solidFill>
                </a:ln>
                <a:solidFill>
                  <a:srgbClr val="00B050"/>
                </a:solidFill>
              </a:rPr>
              <a:t>Спасибо за внимание!</a:t>
            </a:r>
            <a:endParaRPr lang="ru-RU" sz="6600" dirty="0">
              <a:ln w="19050">
                <a:solidFill>
                  <a:schemeClr val="bg1"/>
                </a:solidFill>
              </a:ln>
              <a:solidFill>
                <a:srgbClr val="00B05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3074" name="Picture 2" descr="https://avatars.mds.yandex.net/get-zen_doc/1222191/pub_5c081cd028c0d600ab1855d7_5c081cd728c0d600ab1855d9/scale_1200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1628800"/>
            <a:ext cx="7056784" cy="4690687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40401540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20564" r="8445" b="19877"/>
          <a:stretch/>
        </p:blipFill>
        <p:spPr bwMode="auto">
          <a:xfrm>
            <a:off x="1475656" y="620688"/>
            <a:ext cx="4087464" cy="3545301"/>
          </a:xfrm>
          <a:prstGeom prst="rect">
            <a:avLst/>
          </a:prstGeom>
          <a:ln w="28575">
            <a:solidFill>
              <a:srgbClr val="C00000"/>
            </a:solidFill>
            <a:miter lim="800000"/>
            <a:headEnd/>
            <a:tailEnd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1960" y="3429000"/>
            <a:ext cx="4280024" cy="2991450"/>
          </a:xfrm>
          <a:prstGeom prst="rect">
            <a:avLst/>
          </a:prstGeom>
          <a:ln w="38100">
            <a:solidFill>
              <a:srgbClr val="9AF4D0"/>
            </a:solidFill>
            <a:miter lim="800000"/>
            <a:headEnd/>
            <a:tailEnd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2049531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3568" y="332656"/>
            <a:ext cx="8219256" cy="1066130"/>
          </a:xfr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r>
              <a:rPr lang="ru-RU" sz="3600" b="1" dirty="0" smtClean="0">
                <a:latin typeface="Batang" pitchFamily="18" charset="-127"/>
                <a:ea typeface="Batang" pitchFamily="18" charset="-127"/>
              </a:rPr>
              <a:t>ИКТ в музыкальном развитии детей дошкольного возраста</a:t>
            </a:r>
            <a:endParaRPr lang="ru-RU" sz="3600" b="1" dirty="0">
              <a:latin typeface="Batang" pitchFamily="18" charset="-127"/>
              <a:ea typeface="Batang" pitchFamily="18" charset="-127"/>
            </a:endParaRPr>
          </a:p>
        </p:txBody>
      </p:sp>
      <p:pic>
        <p:nvPicPr>
          <p:cNvPr id="4" name="Содержимое 3" descr="HJLY7319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979712" y="1916832"/>
            <a:ext cx="6634973" cy="3735387"/>
          </a:xfr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r>
              <a:rPr lang="ru-RU" sz="3600" dirty="0" smtClean="0">
                <a:latin typeface="Batang" pitchFamily="18" charset="-127"/>
                <a:ea typeface="Batang" pitchFamily="18" charset="-127"/>
              </a:rPr>
              <a:t>Преимущества электронных средств обучения</a:t>
            </a:r>
            <a:endParaRPr lang="ru-RU" sz="3600" dirty="0">
              <a:latin typeface="Batang" pitchFamily="18" charset="-127"/>
              <a:ea typeface="Batang" pitchFamily="18" charset="-127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39552" y="1556792"/>
            <a:ext cx="7200800" cy="3528392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 fontScale="70000" lnSpcReduction="20000"/>
          </a:bodyPr>
          <a:lstStyle/>
          <a:p>
            <a:r>
              <a:rPr lang="ru-RU" b="1" dirty="0" smtClean="0">
                <a:latin typeface="Batang" pitchFamily="18" charset="-127"/>
                <a:ea typeface="Batang" pitchFamily="18" charset="-127"/>
              </a:rPr>
              <a:t>Быстро передают информацию</a:t>
            </a:r>
          </a:p>
          <a:p>
            <a:r>
              <a:rPr lang="ru-RU" b="1" dirty="0" smtClean="0">
                <a:latin typeface="Batang" pitchFamily="18" charset="-127"/>
                <a:ea typeface="Batang" pitchFamily="18" charset="-127"/>
              </a:rPr>
              <a:t>Увеличивают способность восприятия</a:t>
            </a:r>
          </a:p>
          <a:p>
            <a:r>
              <a:rPr lang="ru-RU" b="1" dirty="0" smtClean="0">
                <a:latin typeface="Batang" pitchFamily="18" charset="-127"/>
                <a:ea typeface="Batang" pitchFamily="18" charset="-127"/>
              </a:rPr>
              <a:t>Обеспечивают новый уровень наглядности</a:t>
            </a:r>
          </a:p>
          <a:p>
            <a:r>
              <a:rPr lang="ru-RU" b="1" dirty="0" smtClean="0">
                <a:latin typeface="Batang" pitchFamily="18" charset="-127"/>
                <a:ea typeface="Batang" pitchFamily="18" charset="-127"/>
              </a:rPr>
              <a:t>Есть возможность использования графической, текстовой и </a:t>
            </a:r>
            <a:r>
              <a:rPr lang="ru-RU" b="1" dirty="0" err="1" smtClean="0">
                <a:latin typeface="Batang" pitchFamily="18" charset="-127"/>
                <a:ea typeface="Batang" pitchFamily="18" charset="-127"/>
              </a:rPr>
              <a:t>аудио-визуальной</a:t>
            </a:r>
            <a:r>
              <a:rPr lang="ru-RU" b="1" dirty="0" smtClean="0">
                <a:latin typeface="Batang" pitchFamily="18" charset="-127"/>
                <a:ea typeface="Batang" pitchFamily="18" charset="-127"/>
              </a:rPr>
              <a:t> информации</a:t>
            </a:r>
          </a:p>
          <a:p>
            <a:r>
              <a:rPr lang="ru-RU" b="1" dirty="0" smtClean="0">
                <a:latin typeface="Batang" pitchFamily="18" charset="-127"/>
                <a:ea typeface="Batang" pitchFamily="18" charset="-127"/>
              </a:rPr>
              <a:t>Моделируют новые жизненные ситуации</a:t>
            </a:r>
          </a:p>
          <a:p>
            <a:r>
              <a:rPr lang="ru-RU" b="1" dirty="0" smtClean="0">
                <a:latin typeface="Batang" pitchFamily="18" charset="-127"/>
                <a:ea typeface="Batang" pitchFamily="18" charset="-127"/>
              </a:rPr>
              <a:t>Быстро обновляют дидактический фонд</a:t>
            </a:r>
          </a:p>
          <a:p>
            <a:r>
              <a:rPr lang="ru-RU" b="1" dirty="0" smtClean="0">
                <a:latin typeface="Batang" pitchFamily="18" charset="-127"/>
                <a:ea typeface="Batang" pitchFamily="18" charset="-127"/>
              </a:rPr>
              <a:t>Компактное хранение большого объема информации</a:t>
            </a:r>
            <a:endParaRPr lang="ru-RU" b="1" dirty="0">
              <a:latin typeface="Batang" pitchFamily="18" charset="-127"/>
              <a:ea typeface="Batang" pitchFamily="18" charset="-127"/>
            </a:endParaRPr>
          </a:p>
        </p:txBody>
      </p:sp>
      <p:pic>
        <p:nvPicPr>
          <p:cNvPr id="4" name="Рисунок 3" descr="ee0b5e3cea6d5701a2430cad8e38c1b6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551712" y="4265712"/>
            <a:ext cx="2592288" cy="259228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8000" y="3886234"/>
            <a:ext cx="3454354" cy="2590766"/>
          </a:xfrm>
          <a:prstGeom prst="rect">
            <a:avLst/>
          </a:prstGeom>
          <a:noFill/>
          <a:ln w="57150">
            <a:solidFill>
              <a:srgbClr val="00B0F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1225" y="746270"/>
            <a:ext cx="3521129" cy="2610722"/>
          </a:xfrm>
          <a:prstGeom prst="rect">
            <a:avLst/>
          </a:prstGeom>
          <a:ln w="57150">
            <a:solidFill>
              <a:srgbClr val="00B0F0"/>
            </a:solidFill>
            <a:miter lim="800000"/>
            <a:headEnd/>
            <a:tailEnd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1026" name="Picture 2" descr="D:\МУЗ. РУК\ПРЕЗЕНТАЦИЯ ИКТ\фото для презентации\Новая папка\qVS5w7UaBtY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429156" y="285728"/>
            <a:ext cx="4429124" cy="657227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28053277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rgbClr val="FF0000"/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r>
              <a:rPr lang="ru-RU" sz="3600" b="1" dirty="0" smtClean="0">
                <a:latin typeface="Batang" pitchFamily="18" charset="-127"/>
                <a:ea typeface="Batang" pitchFamily="18" charset="-127"/>
              </a:rPr>
              <a:t>Средства ИКТ, применяемые в практике детского сада</a:t>
            </a:r>
            <a:endParaRPr lang="ru-RU" sz="3600" b="1" dirty="0">
              <a:latin typeface="Batang" pitchFamily="18" charset="-127"/>
              <a:ea typeface="Batang" pitchFamily="18" charset="-127"/>
            </a:endParaRPr>
          </a:p>
        </p:txBody>
      </p:sp>
      <p:pic>
        <p:nvPicPr>
          <p:cNvPr id="6" name="Содержимое 5" descr="Need-to-learn-Computer-call-whatsapp-0569676782_1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195736" y="1628800"/>
            <a:ext cx="2505075" cy="1819275"/>
          </a:xfr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</p:pic>
      <p:pic>
        <p:nvPicPr>
          <p:cNvPr id="8" name="Рисунок 7" descr="depositphotos_10363801-stock-illustration-видео-проектор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652120" y="1700808"/>
            <a:ext cx="2376264" cy="1998011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</p:pic>
      <p:pic>
        <p:nvPicPr>
          <p:cNvPr id="9" name="Рисунок 8" descr="принтер-шаржа-26865511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555775" y="3717032"/>
            <a:ext cx="2618473" cy="1800200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</p:pic>
      <p:pic>
        <p:nvPicPr>
          <p:cNvPr id="10" name="Рисунок 9" descr="unnamed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724128" y="4005064"/>
            <a:ext cx="2232248" cy="2232248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260648"/>
            <a:ext cx="8712968" cy="1440160"/>
          </a:xfrm>
          <a:solidFill>
            <a:srgbClr val="FFC000"/>
          </a:solidFill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r>
              <a:rPr lang="ru-RU" sz="3200" b="1" dirty="0" smtClean="0">
                <a:latin typeface="Batang" pitchFamily="18" charset="-127"/>
                <a:ea typeface="Batang" pitchFamily="18" charset="-127"/>
              </a:rPr>
              <a:t>Формы использования ИКТ в деятельности музыкального руководителя</a:t>
            </a:r>
            <a:endParaRPr lang="ru-RU" sz="3200" b="1" dirty="0">
              <a:latin typeface="Batang" pitchFamily="18" charset="-127"/>
              <a:ea typeface="Batang" pitchFamily="18" charset="-127"/>
            </a:endParaRPr>
          </a:p>
        </p:txBody>
      </p:sp>
      <p:pic>
        <p:nvPicPr>
          <p:cNvPr id="6" name="Содержимое 5" descr="второй скрин.pn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915816" y="2060848"/>
            <a:ext cx="5776643" cy="3249361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5576" y="332656"/>
            <a:ext cx="8064896" cy="850106"/>
          </a:xfr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r>
              <a:rPr lang="ru-RU" sz="3600" b="1" smtClean="0">
                <a:latin typeface="Batang" pitchFamily="18" charset="-127"/>
                <a:ea typeface="Batang" pitchFamily="18" charset="-127"/>
              </a:rPr>
              <a:t>Использование презентаций</a:t>
            </a:r>
            <a:endParaRPr lang="ru-RU" sz="3600" b="1" dirty="0">
              <a:latin typeface="Batang" pitchFamily="18" charset="-127"/>
              <a:ea typeface="Batang" pitchFamily="18" charset="-127"/>
            </a:endParaRPr>
          </a:p>
        </p:txBody>
      </p:sp>
      <p:pic>
        <p:nvPicPr>
          <p:cNvPr id="5" name="Рисунок 4" descr="RRjhLzmQasQ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475656" y="1412776"/>
            <a:ext cx="4464496" cy="3310178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</p:pic>
      <p:pic>
        <p:nvPicPr>
          <p:cNvPr id="6" name="Рисунок 5" descr="IMG_20160630_151836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355976" y="3320988"/>
            <a:ext cx="4320480" cy="324036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1801</TotalTime>
  <Words>208</Words>
  <Application>Microsoft Office PowerPoint</Application>
  <PresentationFormat>Экран (4:3)</PresentationFormat>
  <Paragraphs>48</Paragraphs>
  <Slides>24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24</vt:i4>
      </vt:variant>
    </vt:vector>
  </HeadingPairs>
  <TitlesOfParts>
    <vt:vector size="25" baseType="lpstr">
      <vt:lpstr>Тема Office</vt:lpstr>
      <vt:lpstr>Информационно-коммуникационные технологии в музыкальном развитии детей дошкольного возраста</vt:lpstr>
      <vt:lpstr>Слайд 2</vt:lpstr>
      <vt:lpstr>Слайд 3</vt:lpstr>
      <vt:lpstr>ИКТ в музыкальном развитии детей дошкольного возраста</vt:lpstr>
      <vt:lpstr>Преимущества электронных средств обучения</vt:lpstr>
      <vt:lpstr>Слайд 6</vt:lpstr>
      <vt:lpstr>Средства ИКТ, применяемые в практике детского сада</vt:lpstr>
      <vt:lpstr>Формы использования ИКТ в деятельности музыкального руководителя</vt:lpstr>
      <vt:lpstr>Использование презентаций</vt:lpstr>
      <vt:lpstr>Слайд 10</vt:lpstr>
      <vt:lpstr>МДИ с ИКТ</vt:lpstr>
      <vt:lpstr>Восприятие(слушание) музыки</vt:lpstr>
      <vt:lpstr>Исполнительство(пение)</vt:lpstr>
      <vt:lpstr>Работа над песней</vt:lpstr>
      <vt:lpstr>Музыкально-ритмические движения</vt:lpstr>
      <vt:lpstr>Игра на музыкальных инструменах</vt:lpstr>
      <vt:lpstr>Развитие творческого потенциала</vt:lpstr>
      <vt:lpstr>Слайд 18</vt:lpstr>
      <vt:lpstr>Разнообразие досуга</vt:lpstr>
      <vt:lpstr>Фестивали и конкурсы</vt:lpstr>
      <vt:lpstr>Дистанционное образование</vt:lpstr>
      <vt:lpstr>Результаты работы</vt:lpstr>
      <vt:lpstr>Планы и перспективы</vt:lpstr>
      <vt:lpstr>Спасибо за внимание!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Информационно-коммуникационные технологии в музыкальном развитии детей дошкольного возраста</dc:title>
  <dc:creator>Елена</dc:creator>
  <cp:lastModifiedBy>hp</cp:lastModifiedBy>
  <cp:revision>56</cp:revision>
  <dcterms:created xsi:type="dcterms:W3CDTF">2020-11-04T20:41:08Z</dcterms:created>
  <dcterms:modified xsi:type="dcterms:W3CDTF">2024-07-05T07:04:35Z</dcterms:modified>
</cp:coreProperties>
</file>