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Rg st="1" end="21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4F37"/>
    <a:srgbClr val="996633"/>
    <a:srgbClr val="CECEEF"/>
    <a:srgbClr val="0066FF"/>
    <a:srgbClr val="D8B088"/>
    <a:srgbClr val="C58A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EAB66-CA93-4198-9F0F-E8402ACE8A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370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32FF2-19E8-4647-8AAE-AA3E822F97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597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BCF86-2FD6-4083-A93C-40FCE7CE5E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034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F81EF-3274-4A59-8122-C98EFE8B38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155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B0DEE-99F5-4841-8F60-A6C9BC07E7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9528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F3540-2402-4891-98FA-82A69C13BB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482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9EE3F8-1976-42EE-A576-295D5F6ED1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36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D0CD2-4B22-4EEA-9BFE-D98B1F2C87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916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07619-9070-488F-B1FA-48A762F812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67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1310A-C8D7-4061-B830-07AD6F01C2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342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FCE0B-3984-4144-90A8-B0AFE7FE84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488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00FE6FF-A9AC-4DEE-A0FF-A8ACA0AE1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Рабочий стол\Шаблоны\шаблон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59632" y="2060848"/>
            <a:ext cx="6624736" cy="342221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900" b="1" i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ЗДОРОВЬЕСБЕРЕГАЮЩИЕ</a:t>
            </a:r>
            <a:r>
              <a:rPr lang="ru-RU" sz="3900" b="1" i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3900" b="1" i="1" dirty="0" smtClean="0">
                <a:solidFill>
                  <a:srgbClr val="FFFF00"/>
                </a:solidFill>
                <a:latin typeface="Monotype Corsiva" pitchFamily="66" charset="0"/>
                <a:cs typeface="Times New Roman" pitchFamily="18" charset="0"/>
              </a:rPr>
              <a:t>ПЕДАГОГИЧЕСКИЕ </a:t>
            </a:r>
            <a:r>
              <a:rPr lang="ru-RU" sz="3900" b="1" i="1" dirty="0" smtClean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ТЕХНОЛОГИИ  И </a:t>
            </a:r>
            <a:r>
              <a:rPr lang="ru-RU" sz="3900" b="1" i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ВОЗМОЖНОСТИ   ИХ  </a:t>
            </a:r>
            <a:r>
              <a:rPr lang="ru-RU" sz="3900" b="1" i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ПРИМЕНЕНИЯ  В  </a:t>
            </a:r>
            <a:r>
              <a:rPr lang="ru-RU" sz="3900" b="1" i="1" dirty="0" smtClean="0">
                <a:solidFill>
                  <a:srgbClr val="002060"/>
                </a:solidFill>
                <a:latin typeface="Monotype Corsiva" pitchFamily="66" charset="0"/>
                <a:cs typeface="Times New Roman" pitchFamily="18" charset="0"/>
              </a:rPr>
              <a:t>ДОУ</a:t>
            </a:r>
            <a:endParaRPr lang="ru-RU" sz="39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908720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М</a:t>
            </a:r>
            <a:r>
              <a:rPr lang="ru-RU" dirty="0">
                <a:solidFill>
                  <a:srgbClr val="7030A0"/>
                </a:solidFill>
                <a:latin typeface="Arial Black" pitchFamily="34" charset="0"/>
              </a:rPr>
              <a:t>А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ДОУ 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детский сад 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«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Алёнушка</a:t>
            </a:r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»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56176" y="609329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С.В. Воронина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685800" y="304800"/>
            <a:ext cx="4800600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Технологии социально-психологического благополучия ребёнка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технологии, обеспечивающие психическое и социальное здоровье ребёнка-дошкольника. Основная задача этих технологий обеспечение эмоциональной комфортности и позитивного психологического самочувствия ребёнка в процессе общения со сверстниками и взрослыми в детском саду и семье, обеспечение социально-эмоционального благополучия дошкольника. Реализацией данных технологий занимается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педагог-психолог.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C:\Users\Аленушка\Desktop\РАБОТА\фото\фото август\WP_20180702_10_52_43_P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340768"/>
            <a:ext cx="351844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971600" y="692696"/>
            <a:ext cx="77914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539750" algn="ctr">
              <a:spcAft>
                <a:spcPts val="100"/>
              </a:spcAft>
            </a:pPr>
            <a:r>
              <a:rPr lang="ru-RU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Технологии </a:t>
            </a:r>
            <a:r>
              <a:rPr lang="ru-RU" sz="24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здоровьеобогащения</a:t>
            </a:r>
            <a:r>
              <a:rPr lang="ru-RU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педагогов дошкольного образования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технологии, направленные на развитие культуры здоровья педагогов детского сада, в том числе культуры профессионального здоровья, развитие потребности к здоровому образу жизни. </a:t>
            </a:r>
            <a:endParaRPr lang="ru-RU" sz="2400" b="1" i="1" dirty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6146" name="Picture 2" descr="C:\Users\Аленушка\Desktop\РАБОТА\фото\фото август\WP_20180625_11_41_14_Pro - коп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968" y="3046511"/>
            <a:ext cx="5462664" cy="2925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795338" y="533400"/>
            <a:ext cx="8001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образовательные технологии в детском саду – это прежде всего технологии воспитания </a:t>
            </a:r>
            <a:r>
              <a:rPr lang="ru-RU" sz="24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валеологической</a:t>
            </a:r>
            <a:r>
              <a:rPr lang="ru-RU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культуры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 культуры здоровья дошкольников.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13315" name="Прямоугольник 2"/>
          <p:cNvSpPr>
            <a:spLocks noChangeArrowheads="1"/>
          </p:cNvSpPr>
          <p:nvPr/>
        </p:nvSpPr>
        <p:spPr bwMode="auto">
          <a:xfrm>
            <a:off x="2286000" y="2828925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  <a:endParaRPr lang="ru-RU"/>
          </a:p>
        </p:txBody>
      </p:sp>
      <p:sp>
        <p:nvSpPr>
          <p:cNvPr id="13316" name="Прямоугольник 3"/>
          <p:cNvSpPr>
            <a:spLocks noChangeArrowheads="1"/>
          </p:cNvSpPr>
          <p:nvPr/>
        </p:nvSpPr>
        <p:spPr bwMode="auto">
          <a:xfrm>
            <a:off x="762000" y="3505200"/>
            <a:ext cx="80010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i="1" dirty="0">
                <a:solidFill>
                  <a:srgbClr val="2F4F37"/>
                </a:solidFill>
                <a:latin typeface="Times New Roman" pitchFamily="18" charset="0"/>
                <a:cs typeface="Times New Roman" pitchFamily="18" charset="0"/>
              </a:rPr>
              <a:t>В дошкольной педагогике к наиболее значимым видам технологий относятся технологии личностно-ориентированного воспитания и обучения дошкольников.    Ведущий принцип таких технологий – учёт личностных особенностей ребёнка, индивидуальной логики его развития, учёт детских интересов и предпочтений в содержании и видах деятельности в ходе воспитания и обучения. </a:t>
            </a:r>
            <a:endParaRPr lang="ru-RU" sz="2400" b="1" i="1" dirty="0">
              <a:solidFill>
                <a:srgbClr val="2F4F37"/>
              </a:solidFill>
            </a:endParaRPr>
          </a:p>
        </p:txBody>
      </p:sp>
      <p:pic>
        <p:nvPicPr>
          <p:cNvPr id="13317" name="Picture 1" descr="C:\Users\Анна\Desktop\1271104049_kids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17738"/>
            <a:ext cx="70104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899592" y="476672"/>
            <a:ext cx="77724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539750" algn="just">
              <a:spcAft>
                <a:spcPts val="100"/>
              </a:spcAft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Технологии </a:t>
            </a:r>
            <a:r>
              <a:rPr lang="ru-RU" sz="24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валеологического</a:t>
            </a:r>
            <a:r>
              <a:rPr lang="ru-RU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просвещения родителей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это технологии, направленные на обеспечение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валеологической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образованности родителей воспитанников ДОУ, обретение ими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валеологической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компетентности.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Валеологическое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образование родителей надо рассматривать как непрерывный процесс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валеологического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просвещения всех членов семьи.</a:t>
            </a:r>
            <a:endParaRPr lang="ru-RU" sz="2400" b="1" i="1" dirty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4339" name="Picture 1" descr="C:\Users\Анна\Desktop\stock-photo--family-city-ecology-draw-kids-style-my-creation-450557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3505200"/>
            <a:ext cx="77724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849313" y="3581400"/>
            <a:ext cx="7902575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Усилия работников ДОУ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сегодня, 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никогда, 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направлены на </a:t>
            </a:r>
            <a:r>
              <a:rPr lang="ru-RU" sz="2800" b="1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оздоровление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ребенка-дошкольника, </a:t>
            </a:r>
            <a:r>
              <a:rPr lang="ru-RU" sz="2800" b="1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культивирование здорового образа жизни.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 случайно именно эти задачи являются приоритетными в программе модернизации российского образования.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Аленушка\Desktop\РАБОТА\фото\фото ЛОП\IMG_20180718_1027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32656"/>
            <a:ext cx="321508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827584" y="404664"/>
            <a:ext cx="7992888" cy="3875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539750" algn="ctr">
              <a:spcAft>
                <a:spcPts val="100"/>
              </a:spcAft>
            </a:pPr>
            <a:r>
              <a:rPr lang="ru-RU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Выбор </a:t>
            </a:r>
            <a:r>
              <a:rPr lang="ru-RU" sz="24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педагогических технологий в </a:t>
            </a:r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ДОУ </a:t>
            </a:r>
            <a:r>
              <a:rPr lang="ru-RU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зависит от:</a:t>
            </a:r>
            <a:endParaRPr lang="ru-RU" sz="2400" b="1" i="1" u="sng" dirty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539750">
              <a:spcAft>
                <a:spcPts val="100"/>
              </a:spcAft>
            </a:pP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типа дошкольного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учреждения;</a:t>
            </a:r>
            <a:endParaRPr lang="ru-RU" sz="2400" b="1" i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indent="539750">
              <a:spcAft>
                <a:spcPts val="100"/>
              </a:spcAft>
            </a:pP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•конкретных условий дошкольного          образовательного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учреждения;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  </a:t>
            </a:r>
            <a:endParaRPr lang="ru-RU" sz="2400" b="1" i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indent="539750">
              <a:spcAft>
                <a:spcPts val="100"/>
              </a:spcAft>
            </a:pP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организации </a:t>
            </a:r>
            <a:r>
              <a:rPr lang="ru-RU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среды;</a:t>
            </a:r>
            <a:endParaRPr lang="ru-RU" sz="2400" b="1" i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indent="539750">
              <a:spcAft>
                <a:spcPts val="100"/>
              </a:spcAft>
            </a:pP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от программы, по которой работают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педагоги;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b="1" i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indent="539750">
              <a:spcAft>
                <a:spcPts val="100"/>
              </a:spcAft>
            </a:pP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продолжительности пребывания  детей в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ДОУ;</a:t>
            </a:r>
            <a:endParaRPr lang="ru-RU" sz="2400" b="1" i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indent="539750">
              <a:spcAft>
                <a:spcPts val="100"/>
              </a:spcAft>
            </a:pP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от показателей здоровья  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детей;</a:t>
            </a:r>
            <a:endParaRPr lang="ru-RU" sz="2400" b="1" i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indent="539750">
              <a:spcAft>
                <a:spcPts val="100"/>
              </a:spcAft>
            </a:pP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• профессиональной компетентности педагогов.</a:t>
            </a:r>
            <a:endParaRPr lang="ru-RU" sz="2400" b="1" i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16387" name="Picture 1" descr="C:\Users\Анна\Desktop\818d05c8a57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81128"/>
            <a:ext cx="6400800" cy="181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838200" y="685800"/>
            <a:ext cx="7772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39750" algn="just">
              <a:spcAft>
                <a:spcPts val="100"/>
              </a:spcAft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настоящее время  ДОУ чаще всего используют </a:t>
            </a:r>
            <a:r>
              <a:rPr lang="ru-RU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технологии по следующим  направлениям:</a:t>
            </a:r>
            <a:endParaRPr lang="ru-RU" sz="2800" b="1" i="1" dirty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7411" name="Прямоугольник 2"/>
          <p:cNvSpPr>
            <a:spLocks noChangeArrowheads="1"/>
          </p:cNvSpPr>
          <p:nvPr/>
        </p:nvSpPr>
        <p:spPr bwMode="auto">
          <a:xfrm>
            <a:off x="533400" y="1988840"/>
            <a:ext cx="8382000" cy="1779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539750" algn="just">
              <a:lnSpc>
                <a:spcPct val="150000"/>
              </a:lnSpc>
              <a:spcAft>
                <a:spcPts val="100"/>
              </a:spcAft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Технологии сохранения и стимулирования здоровья.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539750" algn="just">
              <a:lnSpc>
                <a:spcPct val="150000"/>
              </a:lnSpc>
              <a:spcAft>
                <a:spcPts val="100"/>
              </a:spcAft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Технологии обучения здоровому образу жизни.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indent="539750" algn="just">
              <a:lnSpc>
                <a:spcPct val="150000"/>
              </a:lnSpc>
              <a:spcAft>
                <a:spcPts val="100"/>
              </a:spcAft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Коррекционные (компенсирующие) технологии. 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8194" name="Picture 2" descr="C:\Users\Аленушка\Desktop\РАБОТА\фото 2021 лето\фото развлечение 1 июня\20210601_1127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91679" y="4005064"/>
            <a:ext cx="259228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Аленушка\Desktop\РАБОТА\фото 2021 лето\фото развлечение 1 июня\20210601_1135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824905"/>
            <a:ext cx="3487755" cy="2615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838200" y="381000"/>
            <a:ext cx="8001000" cy="6014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39750" algn="just">
              <a:lnSpc>
                <a:spcPct val="150000"/>
              </a:lnSpc>
              <a:spcAft>
                <a:spcPts val="100"/>
              </a:spcAft>
            </a:pPr>
            <a:r>
              <a:rPr lang="ru-RU" sz="2800" b="1" i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Технологии сохранения и стимулирования здоровья:</a:t>
            </a:r>
            <a:endParaRPr lang="ru-RU" sz="1400" dirty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539750"/>
            <a:r>
              <a:rPr lang="ru-RU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Стретчинг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не раньше чем через 30 мин. после приема пищи, 2 раза в неделю по 30 мин., специальные упражнения под музыку. </a:t>
            </a:r>
          </a:p>
          <a:p>
            <a:pPr indent="539750"/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Динамические паузы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во время занятий, 2-5 мин., по мере утомляемости детей.</a:t>
            </a:r>
          </a:p>
          <a:p>
            <a:pPr indent="539750"/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Релаксация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в любом подходящем помещении, в зависимости от состояния детей и целей педагога.</a:t>
            </a:r>
          </a:p>
          <a:p>
            <a:pPr indent="539750"/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Гимнастика пальчиковая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с младшего возраста индивидуально либо с подгруппой ежедневно.</a:t>
            </a:r>
          </a:p>
          <a:p>
            <a:pPr indent="539750"/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Гимнастика для глаз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ежедневно по 3-5 мин. </a:t>
            </a:r>
          </a:p>
          <a:p>
            <a:pPr indent="539750"/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Гимнастика дыхатель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ная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в различных формах физкультурно-оздоровительной работы.</a:t>
            </a:r>
          </a:p>
          <a:p>
            <a:pPr indent="539750"/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Динамическая гимнастика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ежедневно после дневного сна, 5-10 мин. </a:t>
            </a:r>
          </a:p>
          <a:p>
            <a:pPr indent="539750"/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Гимнастика корригирующая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в различных формах физкультурно-оздоровительной работы. </a:t>
            </a:r>
          </a:p>
          <a:p>
            <a:pPr indent="539750"/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Гимнастика ортопедическая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в различных формах физкультурно-оздоровительной работы. Рекомендуется детям с плоскостопием и в качестве профилактики болезней опорного свода стопы.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846138" y="750888"/>
            <a:ext cx="7612062" cy="950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39750" algn="just">
              <a:spcAft>
                <a:spcPts val="100"/>
              </a:spcAft>
            </a:pPr>
            <a:r>
              <a:rPr lang="ru-RU" sz="2800" b="1" i="1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Технологии обучения здоровому образу  жизни:</a:t>
            </a:r>
          </a:p>
          <a:p>
            <a:pPr indent="539750" algn="just">
              <a:lnSpc>
                <a:spcPct val="150000"/>
              </a:lnSpc>
              <a:spcAft>
                <a:spcPts val="100"/>
              </a:spcAft>
            </a:pPr>
            <a:endParaRPr lang="ru-RU" sz="2000" dirty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459" name="Прямоугольник 2"/>
          <p:cNvSpPr>
            <a:spLocks noChangeArrowheads="1"/>
          </p:cNvSpPr>
          <p:nvPr/>
        </p:nvSpPr>
        <p:spPr bwMode="auto">
          <a:xfrm>
            <a:off x="693738" y="1484784"/>
            <a:ext cx="8054726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Физкультурное занятие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– 2-3 раза в неделю в спортивном или музыкальном залах.</a:t>
            </a: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Проблемно-игровые </a:t>
            </a:r>
            <a:r>
              <a:rPr lang="ru-RU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игротреннинги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игротерапия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– в свободное время, можно во второй половине дня.</a:t>
            </a:r>
          </a:p>
          <a:p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Коммуникативные игры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– 1-2 раза в неделю по 30 мин. со старшего возраста. </a:t>
            </a:r>
          </a:p>
          <a:p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Занятия из серии «Уроки здоровья»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-1 раз в неделю по 30 мин. со старшего возраста. </a:t>
            </a:r>
          </a:p>
          <a:p>
            <a:r>
              <a:rPr lang="ru-RU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Самомассажи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- зависимости от поставленных педагогом целей, сеансами либо в различных формах физкультурно-оздоровительной работы.</a:t>
            </a:r>
          </a:p>
          <a:p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Точечный массаж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- рекомендуется детям с частыми простудными заболеваниями и болезнями органов дыхания.</a:t>
            </a:r>
          </a:p>
          <a:p>
            <a:r>
              <a:rPr lang="ru-RU" sz="1600" b="1" i="1" dirty="0" smtClean="0">
                <a:solidFill>
                  <a:srgbClr val="FF0000"/>
                </a:solidFill>
              </a:rPr>
              <a:t>Релаксация</a:t>
            </a:r>
            <a:r>
              <a:rPr lang="ru-RU" b="1" i="1" dirty="0" smtClean="0"/>
              <a:t> –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расслабление, ослабление</a:t>
            </a:r>
            <a:r>
              <a:rPr lang="ru-RU" b="1" i="1" dirty="0" smtClean="0"/>
              <a:t>.</a:t>
            </a:r>
            <a:r>
              <a:rPr lang="ru-RU" b="1" i="1" dirty="0"/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Ежедневно приучать ребенка ощущать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эмоции, управлять своим поведением, слышать своё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тело.</a:t>
            </a:r>
            <a:r>
              <a:rPr lang="ru-RU" b="1" i="1" dirty="0"/>
              <a:t>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упражнения очень нравится детям, потому что них есть элемент игры. Они быстро и с удовольствием учатся умению расслабляться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1981200" y="762000"/>
            <a:ext cx="58674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39750" algn="just">
              <a:lnSpc>
                <a:spcPct val="150000"/>
              </a:lnSpc>
              <a:spcAft>
                <a:spcPts val="100"/>
              </a:spcAft>
            </a:pPr>
            <a:r>
              <a:rPr lang="ru-RU" sz="3200" b="1" i="1" dirty="0">
                <a:solidFill>
                  <a:srgbClr val="00B050"/>
                </a:solidFill>
                <a:latin typeface="Monotype Corsiva" pitchFamily="66" charset="0"/>
                <a:cs typeface="Times New Roman" pitchFamily="18" charset="0"/>
              </a:rPr>
              <a:t>Коррекционные технологии:</a:t>
            </a:r>
            <a:endParaRPr lang="ru-RU" sz="3200" i="1" dirty="0">
              <a:solidFill>
                <a:srgbClr val="00B050"/>
              </a:solidFill>
              <a:latin typeface="Monotype Corsiva" pitchFamily="66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483" name="Прямоугольник 2"/>
          <p:cNvSpPr>
            <a:spLocks noChangeArrowheads="1"/>
          </p:cNvSpPr>
          <p:nvPr/>
        </p:nvSpPr>
        <p:spPr bwMode="auto">
          <a:xfrm>
            <a:off x="685800" y="1556792"/>
            <a:ext cx="8153400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Технологии музыкального воздействия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– в различных формах физкультурно-оздоровительной работы; либо отдельные занятия 2-4 раза в месяц в зависимости от поставленных целей.</a:t>
            </a:r>
          </a:p>
          <a:p>
            <a:r>
              <a:rPr lang="ru-RU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Арт-терапия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Сеансами 10-12 занятий по 30-35 мин начиная со средней группы. </a:t>
            </a:r>
          </a:p>
          <a:p>
            <a:r>
              <a:rPr lang="ru-RU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Сказкотерапия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– 2-4 занятия в месяц по 30 мин. со старшего возраста. </a:t>
            </a:r>
          </a:p>
          <a:p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Технологии воздействия цветом (</a:t>
            </a:r>
            <a:r>
              <a:rPr lang="ru-RU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хромотерапия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– как специальное занятие 2-4 раза в месяц в зависимости от поставленных задач. </a:t>
            </a:r>
          </a:p>
          <a:p>
            <a:r>
              <a:rPr lang="ru-RU" sz="20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Психогимнастика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– 1-2 раза в неделю со старшего возраста по 25-30 мин. </a:t>
            </a:r>
          </a:p>
          <a:p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Фонетическая ритмика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– 2 раза в неделю с младшего возраста в физкультурном или музыкальном залах.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000" b="1" i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Используемые в комплексе </a:t>
            </a:r>
            <a:r>
              <a:rPr lang="ru-RU" sz="2000" b="1" i="1" dirty="0" err="1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здоровьесберегающие</a:t>
            </a:r>
            <a:r>
              <a:rPr lang="ru-RU" sz="2000" b="1" i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rPr>
              <a:t> технологии в итоге формируют у ребенка стойкую мотивацию на здоровый образ жизни.</a:t>
            </a:r>
            <a:endParaRPr lang="ru-RU" sz="2000" b="1" i="1" dirty="0">
              <a:solidFill>
                <a:srgbClr val="FF0000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548680"/>
            <a:ext cx="8001000" cy="5501283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Охрана жизни и укрепление физического и психического здоровья детей – </a:t>
            </a:r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одна из основных задач дошкольного образования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Дошкольный возраст является важнейшим этапом в формировании здоровья ребёнка.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Традиции системы дошкольного образования и их развитие обеспечивают положительные тенденции охраны и укрепления здоровья воспитанников. </a:t>
            </a:r>
            <a:endParaRPr lang="ru-RU" b="1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Прямоугольник 1"/>
          <p:cNvSpPr>
            <a:spLocks noChangeArrowheads="1"/>
          </p:cNvSpPr>
          <p:nvPr/>
        </p:nvSpPr>
        <p:spPr bwMode="auto">
          <a:xfrm>
            <a:off x="611560" y="188640"/>
            <a:ext cx="8151440" cy="564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539750" algn="just">
              <a:spcAft>
                <a:spcPts val="100"/>
              </a:spcAft>
            </a:pPr>
            <a:endParaRPr lang="ru-RU" sz="2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539750" algn="just">
              <a:spcAft>
                <a:spcPts val="100"/>
              </a:spcAft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работе ДОУ </a:t>
            </a:r>
            <a:r>
              <a:rPr lang="ru-RU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педагогических технологий значительно повышает результативность воспитательно-образовательного процесса, формирует у педагогов и родителей ценностные ориентации, направленные на сохранение и укрепление здоровья воспитанников. Если будут созданы условия для возможности корректировки технологий, в зависимости от конкретных условий и специализации ДОУ, если, опираясь на статистический мониторинг здоровья детей, будут внесены необходимые поправки в интенсивность технологических воздействий, обеспечен индивидуальный подход к каждому ребенку, то будут сформированы положительные мотивации у педагогов ДОУ и родителей детей.</a:t>
            </a:r>
            <a:endParaRPr lang="ru-RU" sz="2400" b="1" i="1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1680" y="908720"/>
            <a:ext cx="597666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</a:rPr>
              <a:t>СПАСИБО ЗА ВНИМАНИЕ!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9218" name="Picture 2" descr="C:\Users\Аленушка\Desktop\РАБОТА\фото 2021 лето\фото развлечение 1 июня\20210601_1129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73778" y="1235344"/>
            <a:ext cx="4812466" cy="545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96888" y="228600"/>
            <a:ext cx="8229600" cy="5745163"/>
          </a:xfrm>
        </p:spPr>
        <p:txBody>
          <a:bodyPr/>
          <a:lstStyle/>
          <a:p>
            <a:pPr indent="0" algn="just">
              <a:spcAft>
                <a:spcPts val="100"/>
              </a:spcAft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Однако, по данным системы здравоохранения, в настоящее время состояние здоровья детей дошкольного возраста снижается. И поэтому актуально значимым и востребованным сегодня становится поиск средств и методов повышения эффективности оздоровительной работы в дошкольных образовательных учреждениях.       Технологии, как эффективная система мер профилактической работы с детьми, направленные на сохранение и укрепление здоровья воспитанников, получили название </a:t>
            </a:r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технологии».</a:t>
            </a:r>
            <a:endParaRPr lang="ru-RU" sz="2400" b="1" i="1" u="sng" dirty="0" smtClean="0">
              <a:solidFill>
                <a:srgbClr val="FF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eaLnBrk="1" hangingPunct="1"/>
            <a:endParaRPr lang="ru-RU" sz="2400" i="1" dirty="0" smtClean="0">
              <a:solidFill>
                <a:srgbClr val="C00000"/>
              </a:solidFill>
            </a:endParaRPr>
          </a:p>
        </p:txBody>
      </p:sp>
      <p:pic>
        <p:nvPicPr>
          <p:cNvPr id="4099" name="Picture 5" descr="C:\Users\Анна\Desktop\2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293096"/>
            <a:ext cx="2554288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0"/>
            <a:ext cx="8229600" cy="3429000"/>
          </a:xfrm>
        </p:spPr>
        <p:txBody>
          <a:bodyPr/>
          <a:lstStyle/>
          <a:p>
            <a:pPr indent="0" algn="just">
              <a:spcAft>
                <a:spcPts val="100"/>
              </a:spcAft>
              <a:buFontTx/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indent="0" algn="just">
              <a:spcAft>
                <a:spcPts val="100"/>
              </a:spcAft>
              <a:buFontTx/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Здоровьесберегающая</a:t>
            </a:r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технология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это система мер, включающая взаимосвязь и взаимодействие всех факторов образовательной среды, направленных на сохранение здоровья ребёнка на всех этапах его обучения и развития. </a:t>
            </a:r>
            <a:endParaRPr lang="ru-RU" sz="2400" b="1" i="1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0" eaLnBrk="1" hangingPunct="1">
              <a:buFontTx/>
              <a:buNone/>
            </a:pPr>
            <a:endParaRPr lang="ru-RU" sz="3600" dirty="0" smtClean="0"/>
          </a:p>
        </p:txBody>
      </p:sp>
      <p:pic>
        <p:nvPicPr>
          <p:cNvPr id="2050" name="Picture 2" descr="C:\Users\Аленушка\Desktop\РАБОТА\фото бас\SAM_27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636912"/>
            <a:ext cx="3744416" cy="3374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55576" y="404664"/>
            <a:ext cx="8088387" cy="3456384"/>
          </a:xfrm>
        </p:spPr>
        <p:txBody>
          <a:bodyPr/>
          <a:lstStyle/>
          <a:p>
            <a:pPr indent="0" algn="just">
              <a:spcAft>
                <a:spcPts val="100"/>
              </a:spcAft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sz="2800" b="1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28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технологий в дошкольном образовании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применительно к    ребёнку, является обеспечение ребёнку возможности сохранения здоровья, формирование у него необходимых знаний, умений и навыков по здоровому образу жизни.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i="1" dirty="0" smtClean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Аленушка\Desktop\РАБОТА\фото бас\WP_20171017_08_25_55_P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068960"/>
            <a:ext cx="5380912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2"/>
          <p:cNvSpPr>
            <a:spLocks noChangeArrowheads="1"/>
          </p:cNvSpPr>
          <p:nvPr/>
        </p:nvSpPr>
        <p:spPr bwMode="auto">
          <a:xfrm>
            <a:off x="762000" y="476672"/>
            <a:ext cx="80772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539750" algn="just">
              <a:spcAft>
                <a:spcPts val="100"/>
              </a:spcAft>
            </a:pP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технологий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дошкольном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образовании,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применительно ко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взрослым,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содействие становлению культуры здоровья, в том числе культуры профессионального здоровья воспитателей ДОУ и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валеологическому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просвещению родителей.</a:t>
            </a:r>
            <a:endParaRPr lang="ru-RU" sz="2400" b="1" i="1" dirty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172" name="Прямоугольник 1"/>
          <p:cNvSpPr>
            <a:spLocks noChangeArrowheads="1"/>
          </p:cNvSpPr>
          <p:nvPr/>
        </p:nvSpPr>
        <p:spPr bwMode="auto">
          <a:xfrm>
            <a:off x="1043608" y="2924944"/>
            <a:ext cx="3225552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000" b="1" i="1" dirty="0" err="1">
                <a:solidFill>
                  <a:srgbClr val="FF0000"/>
                </a:solidFill>
              </a:rPr>
              <a:t>Валеология</a:t>
            </a:r>
            <a:r>
              <a:rPr lang="ru-RU" sz="2000" b="1" i="1" dirty="0">
                <a:solidFill>
                  <a:srgbClr val="FF0000"/>
                </a:solidFill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</a:rPr>
              <a:t>–</a:t>
            </a: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(</a:t>
            </a:r>
            <a:r>
              <a:rPr lang="ru-RU" sz="2000" b="1" i="1" dirty="0">
                <a:solidFill>
                  <a:srgbClr val="002060"/>
                </a:solidFill>
              </a:rPr>
              <a:t>от латинского - здравствую) - это область знаний о закономерностях и механизмах формирования, сохранения и укрепления здоровья человека</a:t>
            </a:r>
            <a:r>
              <a:rPr lang="ru-RU" sz="2000" i="1" dirty="0"/>
              <a:t>. </a:t>
            </a:r>
          </a:p>
        </p:txBody>
      </p:sp>
      <p:pic>
        <p:nvPicPr>
          <p:cNvPr id="3074" name="Picture 2" descr="C:\Users\Аленушка\Desktop\РАБОТА\фото\фото август\WP_20180720_10_05_35_P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80928"/>
            <a:ext cx="4448143" cy="3044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1219200" y="581025"/>
            <a:ext cx="73914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Можно выделить следующие</a:t>
            </a:r>
          </a:p>
          <a:p>
            <a:pPr algn="ctr"/>
            <a:r>
              <a:rPr 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28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технологий  в    дошкольном образовании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8195" name="Прямоугольник 2"/>
          <p:cNvSpPr>
            <a:spLocks noChangeArrowheads="1"/>
          </p:cNvSpPr>
          <p:nvPr/>
        </p:nvSpPr>
        <p:spPr bwMode="auto">
          <a:xfrm>
            <a:off x="1187624" y="2133600"/>
            <a:ext cx="7344816" cy="3849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539750">
              <a:spcAft>
                <a:spcPts val="100"/>
              </a:spcAft>
            </a:pP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медико-профилактические; </a:t>
            </a:r>
            <a:endParaRPr lang="ru-RU" sz="2400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indent="539750">
              <a:spcAft>
                <a:spcPts val="1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физкультурно-оздоровительные;</a:t>
            </a:r>
          </a:p>
          <a:p>
            <a:pPr indent="539750">
              <a:spcAft>
                <a:spcPts val="1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технологии обеспечения социально-   психологического  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благополучия ребенка; </a:t>
            </a:r>
          </a:p>
          <a:p>
            <a:pPr indent="539750">
              <a:spcAft>
                <a:spcPts val="1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здоровьеобогащения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педагогов дошкольного образования;       </a:t>
            </a:r>
          </a:p>
          <a:p>
            <a:pPr indent="539750">
              <a:spcAft>
                <a:spcPts val="1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образовательные технологии в детском саду;</a:t>
            </a:r>
          </a:p>
          <a:p>
            <a:pPr indent="539750">
              <a:spcAft>
                <a:spcPts val="1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технологии </a:t>
            </a:r>
            <a:r>
              <a:rPr lang="ru-RU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валеологического</a:t>
            </a:r>
            <a:r>
              <a:rPr lang="ru-RU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просвещения родителей.</a:t>
            </a:r>
            <a:endParaRPr lang="ru-RU" sz="2400" b="1" dirty="0">
              <a:solidFill>
                <a:srgbClr val="7030A0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709613" y="762000"/>
            <a:ext cx="8153400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39750" algn="just">
              <a:spcAft>
                <a:spcPts val="100"/>
              </a:spcAft>
            </a:pPr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i="1" u="sng" dirty="0" err="1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Медико-профuлактические</a:t>
            </a:r>
            <a:r>
              <a:rPr lang="ru-RU" sz="2400" b="1" i="1" u="sng" dirty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технологии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дошкольном образовании - технологии, обеспечивающие сохранение и приумножение здоровья детей под руководством медицинского персонала в соответствии с медицинскими требованиями и нормами, с использованием медицинских средств. К ним относятся следующие технологии: организация мониторинга здоровья дошкольников и разработка рекомендаций по оптимизации детского здоровья; организация и контроль питания детей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возраста, физического развития дошкольников, закаливания; организация профилактических мероприятий в детском саду; организация контроля и помощь в обеспечении требований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24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здоровьесберегающей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среды в ДОУ.</a:t>
            </a:r>
            <a:endParaRPr lang="ru-RU" sz="2400" b="1" i="1" dirty="0">
              <a:solidFill>
                <a:srgbClr val="00206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790575" y="609600"/>
            <a:ext cx="807720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ru-RU" sz="2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Физкультурно-оздоровительные технологии</a:t>
            </a:r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дошкольном образовании – технологии, направленные на физическое развитие и укрепление здоровья ребенка: развитие физических качеств, двигательной активности и становление физической культуры дошкольников, закаливание, дыхательная гимнастика, массаж и </a:t>
            </a:r>
            <a:r>
              <a:rPr lang="ru-RU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самомассаж</a:t>
            </a: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профилактика плоскостопия и формирование правильной осанки, воспитание привычки к повседневной физической активности и заботе о здоровье и др. 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  <p:sp>
        <p:nvSpPr>
          <p:cNvPr id="10244" name="Прямоугольник 2"/>
          <p:cNvSpPr>
            <a:spLocks noChangeArrowheads="1"/>
          </p:cNvSpPr>
          <p:nvPr/>
        </p:nvSpPr>
        <p:spPr bwMode="auto">
          <a:xfrm>
            <a:off x="790575" y="4221088"/>
            <a:ext cx="4285481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i="1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Реализация этих технологий, как правило, </a:t>
            </a:r>
            <a:r>
              <a:rPr lang="ru-RU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осуществляется специалистами по физическому воспитанию и воспитателями ДОУ. 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  <p:pic>
        <p:nvPicPr>
          <p:cNvPr id="4098" name="Picture 2" descr="C:\Users\Аленушка\Desktop\РАБОТА\фото\фото август\WP_20180704_10_01_05_P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937124"/>
            <a:ext cx="393851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</Template>
  <TotalTime>206</TotalTime>
  <Words>1100</Words>
  <Application>Microsoft Office PowerPoint</Application>
  <PresentationFormat>Экран (4:3)</PresentationFormat>
  <Paragraphs>72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Презент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Аленушка</cp:lastModifiedBy>
  <cp:revision>24</cp:revision>
  <cp:lastPrinted>1601-01-01T00:00:00Z</cp:lastPrinted>
  <dcterms:created xsi:type="dcterms:W3CDTF">2017-11-11T05:51:56Z</dcterms:created>
  <dcterms:modified xsi:type="dcterms:W3CDTF">2021-12-15T11:16:30Z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