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96" r:id="rId4"/>
    <p:sldId id="298" r:id="rId5"/>
    <p:sldId id="300" r:id="rId6"/>
    <p:sldId id="302" r:id="rId7"/>
    <p:sldId id="310" r:id="rId8"/>
    <p:sldId id="321" r:id="rId9"/>
    <p:sldId id="335" r:id="rId10"/>
    <p:sldId id="334" r:id="rId11"/>
    <p:sldId id="333" r:id="rId12"/>
    <p:sldId id="323" r:id="rId13"/>
    <p:sldId id="324" r:id="rId14"/>
    <p:sldId id="325" r:id="rId15"/>
    <p:sldId id="326" r:id="rId16"/>
    <p:sldId id="327" r:id="rId17"/>
    <p:sldId id="306" r:id="rId18"/>
    <p:sldId id="308" r:id="rId19"/>
    <p:sldId id="312" r:id="rId20"/>
    <p:sldId id="313" r:id="rId21"/>
    <p:sldId id="263" r:id="rId22"/>
    <p:sldId id="264" r:id="rId23"/>
    <p:sldId id="33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28D14-BE51-46EB-82DB-D99A9194313F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3C9A3-4371-4CD4-B453-774EB2F9D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164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itina.com.ua/016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>Родительское собрание в подготовительной группе</a:t>
            </a:r>
            <a:br>
              <a:rPr lang="ru-RU" i="1" dirty="0" smtClean="0">
                <a:latin typeface="Monotype Corsiva" pitchFamily="66" charset="0"/>
              </a:rPr>
            </a:br>
            <a:r>
              <a:rPr lang="ru-RU" i="1" dirty="0" smtClean="0">
                <a:latin typeface="Monotype Corsiva" pitchFamily="66" charset="0"/>
              </a:rPr>
              <a:t>«Почемучки»</a:t>
            </a:r>
            <a:br>
              <a:rPr lang="ru-RU" i="1" dirty="0" smtClean="0">
                <a:latin typeface="Monotype Corsiva" pitchFamily="66" charset="0"/>
              </a:rPr>
            </a:br>
            <a:r>
              <a:rPr lang="ru-RU" i="1" dirty="0" smtClean="0">
                <a:latin typeface="Monotype Corsiva" pitchFamily="66" charset="0"/>
              </a:rPr>
              <a:t> «Готовимся к школе: развиваем речь»</a:t>
            </a:r>
            <a:r>
              <a:rPr lang="ru-RU" b="1" i="1" dirty="0" smtClean="0">
                <a:latin typeface="Monotype Corsiva" pitchFamily="66" charset="0"/>
              </a:rPr>
              <a:t/>
            </a:r>
            <a:br>
              <a:rPr lang="ru-RU" b="1" i="1" dirty="0" smtClean="0">
                <a:latin typeface="Monotype Corsiva" pitchFamily="66" charset="0"/>
              </a:rPr>
            </a:br>
            <a:endParaRPr lang="ru-RU" i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6525344"/>
            <a:ext cx="4139952" cy="3326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920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208912" cy="5400600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268760"/>
            <a:ext cx="3981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5058" name="Picture 2" descr="C:\Users\Samsung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920880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920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208912" cy="5400600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268760"/>
            <a:ext cx="3981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6083" name="Picture 3" descr="C:\Users\Samsung\Desktop\konspekt-integrirovannoe-2-mladshaya-gruppa-zoopark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7920880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920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136904" cy="4680520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268760"/>
            <a:ext cx="3981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55576" y="3992381"/>
            <a:ext cx="7560840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«Найди картинке место»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8925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Учить соблюдать последовательность хода действия. Формировать умение составлять рассказ по картинкам с последовательно развивающимся действием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71600" y="1065262"/>
            <a:ext cx="71287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«Сравни предметы»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Упражнять в образовании сравнительной степени прилагательных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043608" y="2746895"/>
            <a:ext cx="7056784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«Добавь слово»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  <p:bldP spid="6146" grpId="0"/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920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208912" cy="5400600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268760"/>
            <a:ext cx="3981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5121" name="Picture 1" descr="C:\Users\Samsung\Documents\syuzhetnye_kartinki_dlya_detey_3-500x380.jpg"/>
          <p:cNvPicPr>
            <a:picLocks noChangeAspect="1" noChangeArrowheads="1"/>
          </p:cNvPicPr>
          <p:nvPr/>
        </p:nvPicPr>
        <p:blipFill>
          <a:blip r:embed="rId3" cstate="print"/>
          <a:srcRect r="49057" b="48684"/>
          <a:stretch>
            <a:fillRect/>
          </a:stretch>
        </p:blipFill>
        <p:spPr bwMode="auto">
          <a:xfrm>
            <a:off x="4716016" y="3429000"/>
            <a:ext cx="3888432" cy="2808312"/>
          </a:xfrm>
          <a:prstGeom prst="rect">
            <a:avLst/>
          </a:prstGeom>
          <a:noFill/>
        </p:spPr>
      </p:pic>
      <p:pic>
        <p:nvPicPr>
          <p:cNvPr id="12" name="Picture 1" descr="C:\Users\Samsung\Documents\syuzhetnye_kartinki_dlya_detey_3-500x380.jpg"/>
          <p:cNvPicPr>
            <a:picLocks noChangeAspect="1" noChangeArrowheads="1"/>
          </p:cNvPicPr>
          <p:nvPr/>
        </p:nvPicPr>
        <p:blipFill>
          <a:blip r:embed="rId3" cstate="print"/>
          <a:srcRect l="49074" b="50633"/>
          <a:stretch>
            <a:fillRect/>
          </a:stretch>
        </p:blipFill>
        <p:spPr bwMode="auto">
          <a:xfrm>
            <a:off x="4716016" y="332656"/>
            <a:ext cx="3960440" cy="2808312"/>
          </a:xfrm>
          <a:prstGeom prst="rect">
            <a:avLst/>
          </a:prstGeom>
          <a:noFill/>
        </p:spPr>
      </p:pic>
      <p:pic>
        <p:nvPicPr>
          <p:cNvPr id="14" name="Picture 1" descr="C:\Users\Samsung\Documents\syuzhetnye_kartinki_dlya_detey_3-500x380.jpg"/>
          <p:cNvPicPr>
            <a:picLocks noChangeAspect="1" noChangeArrowheads="1"/>
          </p:cNvPicPr>
          <p:nvPr/>
        </p:nvPicPr>
        <p:blipFill>
          <a:blip r:embed="rId3" cstate="print"/>
          <a:srcRect t="48101" r="49541"/>
          <a:stretch>
            <a:fillRect/>
          </a:stretch>
        </p:blipFill>
        <p:spPr bwMode="auto">
          <a:xfrm>
            <a:off x="539552" y="260648"/>
            <a:ext cx="3960440" cy="2952328"/>
          </a:xfrm>
          <a:prstGeom prst="rect">
            <a:avLst/>
          </a:prstGeom>
          <a:noFill/>
        </p:spPr>
      </p:pic>
      <p:pic>
        <p:nvPicPr>
          <p:cNvPr id="15" name="Picture 1" descr="C:\Users\Samsung\Documents\syuzhetnye_kartinki_dlya_detey_3-500x380.jpg"/>
          <p:cNvPicPr>
            <a:picLocks noChangeAspect="1" noChangeArrowheads="1"/>
          </p:cNvPicPr>
          <p:nvPr/>
        </p:nvPicPr>
        <p:blipFill>
          <a:blip r:embed="rId3" cstate="print"/>
          <a:srcRect l="49541" t="46835"/>
          <a:stretch>
            <a:fillRect/>
          </a:stretch>
        </p:blipFill>
        <p:spPr bwMode="auto">
          <a:xfrm>
            <a:off x="467544" y="3356992"/>
            <a:ext cx="3960440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920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208912" cy="5400600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268760"/>
            <a:ext cx="3981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097" name="Picture 1" descr="C:\Users\Samsung\Documents\syuzhetnye_kartinki_dlya_detey_3-500x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7848872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920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208912" cy="5400600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268760"/>
            <a:ext cx="3981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9218" name="Picture 2" descr="ÐÐ°ÑÑÐ¸Ð½ÐºÐ¸ Ð¿Ð¾ Ð·Ð°Ð¿ÑÐ¾ÑÑ Ð¸ÑÑÐ¾ÑÐ¸Ð¸ Ð² ÐºÐ°ÑÑÐ¸Ð½ÐºÐ°Ñ Ð´Ð»Ñ Ð´ÐµÑÐµÐ¹"/>
          <p:cNvPicPr>
            <a:picLocks noChangeAspect="1" noChangeArrowheads="1"/>
          </p:cNvPicPr>
          <p:nvPr/>
        </p:nvPicPr>
        <p:blipFill>
          <a:blip r:embed="rId3" cstate="print"/>
          <a:srcRect t="2547" r="50926" b="49054"/>
          <a:stretch>
            <a:fillRect/>
          </a:stretch>
        </p:blipFill>
        <p:spPr bwMode="auto">
          <a:xfrm>
            <a:off x="4860032" y="3645024"/>
            <a:ext cx="3816424" cy="2736304"/>
          </a:xfrm>
          <a:prstGeom prst="rect">
            <a:avLst/>
          </a:prstGeom>
          <a:noFill/>
        </p:spPr>
      </p:pic>
      <p:pic>
        <p:nvPicPr>
          <p:cNvPr id="9220" name="Picture 4" descr="ÐÐ°ÑÑÐ¸Ð½ÐºÐ¸ Ð¿Ð¾ Ð·Ð°Ð¿ÑÐ¾ÑÑ Ð¸ÑÑÐ¾ÑÐ¸Ð¸ Ð² ÐºÐ°ÑÑÐ¸Ð½ÐºÐ°Ñ Ð´Ð»Ñ Ð´ÐµÑÐµÐ¹"/>
          <p:cNvPicPr>
            <a:picLocks noChangeAspect="1" noChangeArrowheads="1"/>
          </p:cNvPicPr>
          <p:nvPr/>
        </p:nvPicPr>
        <p:blipFill>
          <a:blip r:embed="rId3" cstate="print"/>
          <a:srcRect l="49605" b="48397"/>
          <a:stretch>
            <a:fillRect/>
          </a:stretch>
        </p:blipFill>
        <p:spPr bwMode="auto">
          <a:xfrm>
            <a:off x="755576" y="548680"/>
            <a:ext cx="3840088" cy="2880320"/>
          </a:xfrm>
          <a:prstGeom prst="rect">
            <a:avLst/>
          </a:prstGeom>
          <a:noFill/>
        </p:spPr>
      </p:pic>
      <p:pic>
        <p:nvPicPr>
          <p:cNvPr id="9222" name="Picture 6" descr="ÐÐ°ÑÑÐ¸Ð½ÐºÐ¸ Ð¿Ð¾ Ð·Ð°Ð¿ÑÐ¾ÑÑ Ð¸ÑÑÐ¾ÑÐ¸Ð¸ Ð² ÐºÐ°ÑÑÐ¸Ð½ÐºÐ°Ñ Ð´Ð»Ñ Ð´ÐµÑÐµÐ¹"/>
          <p:cNvPicPr>
            <a:picLocks noChangeAspect="1" noChangeArrowheads="1"/>
          </p:cNvPicPr>
          <p:nvPr/>
        </p:nvPicPr>
        <p:blipFill>
          <a:blip r:embed="rId3" cstate="print"/>
          <a:srcRect t="50313" r="48971"/>
          <a:stretch>
            <a:fillRect/>
          </a:stretch>
        </p:blipFill>
        <p:spPr bwMode="auto">
          <a:xfrm>
            <a:off x="4860032" y="620688"/>
            <a:ext cx="3888432" cy="2773339"/>
          </a:xfrm>
          <a:prstGeom prst="rect">
            <a:avLst/>
          </a:prstGeom>
          <a:noFill/>
        </p:spPr>
      </p:pic>
      <p:pic>
        <p:nvPicPr>
          <p:cNvPr id="9224" name="Picture 8" descr="ÐÐ°ÑÑÐ¸Ð½ÐºÐ¸ Ð¿Ð¾ Ð·Ð°Ð¿ÑÐ¾ÑÑ Ð¸ÑÑÐ¾ÑÐ¸Ð¸ Ð² ÐºÐ°ÑÑÐ¸Ð½ÐºÐ°Ñ Ð´Ð»Ñ Ð´ÐµÑÐµÐ¹"/>
          <p:cNvPicPr>
            <a:picLocks noChangeAspect="1" noChangeArrowheads="1"/>
          </p:cNvPicPr>
          <p:nvPr/>
        </p:nvPicPr>
        <p:blipFill>
          <a:blip r:embed="rId3" cstate="print"/>
          <a:srcRect l="50084" t="49023"/>
          <a:stretch>
            <a:fillRect/>
          </a:stretch>
        </p:blipFill>
        <p:spPr bwMode="auto">
          <a:xfrm>
            <a:off x="755576" y="3573016"/>
            <a:ext cx="3803576" cy="28453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920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208912" cy="5400600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268760"/>
            <a:ext cx="3981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8194" name="Picture 2" descr="ÐÐ°ÑÑÐ¸Ð½ÐºÐ¸ Ð¿Ð¾ Ð·Ð°Ð¿ÑÐ¾ÑÑ Ð¸ÑÑÐ¾ÑÐ¸Ð¸ Ð² ÐºÐ°ÑÑÐ¸Ð½ÐºÐ°Ñ Ð´Ð»Ñ Ð´ÐµÑÐµ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908032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800" dirty="0"/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620000" cy="5762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800" dirty="0"/>
          </a:p>
        </p:txBody>
      </p:sp>
      <p:pic>
        <p:nvPicPr>
          <p:cNvPr id="8" name="Рисунок 7" descr="https://i.mycdn.me/image?id=857952007418&amp;t=3&amp;plc=WEB&amp;tkn=*0EGIK7PK8tLwhz_kcmDlSDI09a8"/>
          <p:cNvPicPr/>
          <p:nvPr/>
        </p:nvPicPr>
        <p:blipFill>
          <a:blip r:embed="rId3" cstate="print"/>
          <a:srcRect r="2107" b="80096"/>
          <a:stretch>
            <a:fillRect/>
          </a:stretch>
        </p:blipFill>
        <p:spPr bwMode="auto">
          <a:xfrm>
            <a:off x="827584" y="404664"/>
            <a:ext cx="61926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mycdn.me/image?id=857952007418&amp;t=3&amp;plc=WEB&amp;tkn=*0EGIK7PK8tLwhz_kcmDlSDI09a8"/>
          <p:cNvPicPr/>
          <p:nvPr/>
        </p:nvPicPr>
        <p:blipFill>
          <a:blip r:embed="rId3" cstate="print"/>
          <a:srcRect t="20218" r="2107" b="57993"/>
          <a:stretch>
            <a:fillRect/>
          </a:stretch>
        </p:blipFill>
        <p:spPr bwMode="auto">
          <a:xfrm>
            <a:off x="2555776" y="2420888"/>
            <a:ext cx="58125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mycdn.me/image?id=857952007418&amp;t=3&amp;plc=WEB&amp;tkn=*0EGIK7PK8tLwhz_kcmDlSDI09a8"/>
          <p:cNvPicPr/>
          <p:nvPr/>
        </p:nvPicPr>
        <p:blipFill>
          <a:blip r:embed="rId3" cstate="print"/>
          <a:srcRect l="864" t="39791" r="-1852" b="40095"/>
          <a:stretch>
            <a:fillRect/>
          </a:stretch>
        </p:blipFill>
        <p:spPr bwMode="auto">
          <a:xfrm>
            <a:off x="683568" y="4725144"/>
            <a:ext cx="5994888" cy="168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800" dirty="0"/>
          </a:p>
        </p:txBody>
      </p:sp>
      <p:pic>
        <p:nvPicPr>
          <p:cNvPr id="7" name="Рисунок 6" descr="https://i.mycdn.me/image?id=857952007418&amp;t=3&amp;plc=WEB&amp;tkn=*0EGIK7PK8tLwhz_kcmDlSDI09a8"/>
          <p:cNvPicPr/>
          <p:nvPr/>
        </p:nvPicPr>
        <p:blipFill>
          <a:blip r:embed="rId3" cstate="print"/>
          <a:srcRect t="59791" r="1997" b="19895"/>
          <a:stretch>
            <a:fillRect/>
          </a:stretch>
        </p:blipFill>
        <p:spPr bwMode="auto">
          <a:xfrm>
            <a:off x="539552" y="404664"/>
            <a:ext cx="5819042" cy="170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mycdn.me/image?id=857952007162&amp;t=3&amp;plc=WEB&amp;tkn=*Ky7saXL42Hicy0XnD77HhZ9jMHM"/>
          <p:cNvPicPr/>
          <p:nvPr/>
        </p:nvPicPr>
        <p:blipFill>
          <a:blip r:embed="rId4" cstate="print"/>
          <a:srcRect l="1308" t="59594" r="2395" b="19983"/>
          <a:stretch>
            <a:fillRect/>
          </a:stretch>
        </p:blipFill>
        <p:spPr bwMode="auto">
          <a:xfrm>
            <a:off x="2339752" y="2276872"/>
            <a:ext cx="5722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mycdn.me/image?id=857952009722&amp;t=3&amp;plc=WEB&amp;tkn=*Q10Csns-DHaT3P_2-DIzyzxUhaE"/>
          <p:cNvPicPr/>
          <p:nvPr/>
        </p:nvPicPr>
        <p:blipFill>
          <a:blip r:embed="rId5" cstate="print"/>
          <a:srcRect t="19791" r="2218" b="59781"/>
          <a:stretch>
            <a:fillRect/>
          </a:stretch>
        </p:blipFill>
        <p:spPr bwMode="auto">
          <a:xfrm>
            <a:off x="971600" y="4653136"/>
            <a:ext cx="580703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6886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b="1" u="sng" dirty="0" smtClean="0"/>
              <a:t>Речь должна быть: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Грамотной</a:t>
            </a:r>
            <a:br>
              <a:rPr lang="ru-RU" dirty="0" smtClean="0"/>
            </a:br>
            <a:r>
              <a:rPr lang="ru-RU" dirty="0" smtClean="0"/>
              <a:t>- Понятной</a:t>
            </a:r>
            <a:br>
              <a:rPr lang="ru-RU" dirty="0" smtClean="0"/>
            </a:br>
            <a:r>
              <a:rPr lang="ru-RU" dirty="0" smtClean="0"/>
              <a:t>- Выразительной</a:t>
            </a:r>
            <a:br>
              <a:rPr lang="ru-RU" dirty="0" smtClean="0"/>
            </a:br>
            <a:r>
              <a:rPr lang="ru-RU" dirty="0" smtClean="0"/>
              <a:t>- Осмысленной</a:t>
            </a:r>
            <a:br>
              <a:rPr lang="ru-RU" dirty="0" smtClean="0"/>
            </a:br>
            <a:r>
              <a:rPr lang="ru-RU" dirty="0" smtClean="0"/>
              <a:t>- Богатой</a:t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800" dirty="0"/>
          </a:p>
        </p:txBody>
      </p:sp>
      <p:pic>
        <p:nvPicPr>
          <p:cNvPr id="6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pic>
        <p:nvPicPr>
          <p:cNvPr id="8" name="Содержимое 3" descr="https://i.mycdn.me/image?id=857952007162&amp;t=3&amp;plc=WEB&amp;tkn=*Ky7saXL42Hicy0XnD77HhZ9jMHM"/>
          <p:cNvPicPr>
            <a:picLocks/>
          </p:cNvPicPr>
          <p:nvPr/>
        </p:nvPicPr>
        <p:blipFill>
          <a:blip r:embed="rId3" cstate="print"/>
          <a:srcRect l="1308" r="6333" b="80297"/>
          <a:stretch>
            <a:fillRect/>
          </a:stretch>
        </p:blipFill>
        <p:spPr bwMode="auto">
          <a:xfrm>
            <a:off x="323528" y="548681"/>
            <a:ext cx="67687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mycdn.me/image?id=857952009722&amp;t=3&amp;plc=WEB&amp;tkn=*Q10Csns-DHaT3P_2-DIzyzxUhaE"/>
          <p:cNvPicPr/>
          <p:nvPr/>
        </p:nvPicPr>
        <p:blipFill>
          <a:blip r:embed="rId4" cstate="print"/>
          <a:srcRect t="59599" r="822" b="19868"/>
          <a:stretch>
            <a:fillRect/>
          </a:stretch>
        </p:blipFill>
        <p:spPr bwMode="auto">
          <a:xfrm>
            <a:off x="2699792" y="2636912"/>
            <a:ext cx="5890706" cy="172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mycdn.me/image?id=857952009722&amp;t=3&amp;plc=WEB&amp;tkn=*Q10Csns-DHaT3P_2-DIzyzxUhaE"/>
          <p:cNvPicPr/>
          <p:nvPr/>
        </p:nvPicPr>
        <p:blipFill>
          <a:blip r:embed="rId4" cstate="print"/>
          <a:srcRect t="79713" r="822" b="-36"/>
          <a:stretch>
            <a:fillRect/>
          </a:stretch>
        </p:blipFill>
        <p:spPr bwMode="auto">
          <a:xfrm>
            <a:off x="899592" y="4581128"/>
            <a:ext cx="5890706" cy="170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b="1" u="sng" dirty="0" smtClean="0"/>
              <a:t>Мнемотехника</a:t>
            </a:r>
            <a:r>
              <a:rPr lang="ru-RU" sz="2800" b="1" dirty="0" smtClean="0"/>
              <a:t> </a:t>
            </a:r>
            <a:r>
              <a:rPr lang="ru-RU" sz="2800" dirty="0" smtClean="0"/>
              <a:t>– это система методов и приемов, обеспечивающих успешное освоение детьми знаний об особенностях объектов природы, об окружающем мире, эффективное запоминание структуры рассказа, сохранение и воспроизведение информации, и конечно развитие речи.</a:t>
            </a:r>
            <a:endParaRPr lang="ru-RU" sz="2800" dirty="0"/>
          </a:p>
        </p:txBody>
      </p:sp>
      <p:pic>
        <p:nvPicPr>
          <p:cNvPr id="4" name="Рисунок 3" descr="C:\Users\Алиса\Desktop\Воспитатель года\Мнемотехника\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3960440" cy="3127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лиса\Desktop\Воспитатель года\Мнемотехника\330026694634_1296798275_vesn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744416" cy="306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Мнемотаблицы</a:t>
            </a:r>
            <a:r>
              <a:rPr lang="ru-RU" sz="3200" dirty="0" smtClean="0"/>
              <a:t> по сказкам</a:t>
            </a:r>
            <a:endParaRPr lang="ru-RU" sz="3200" dirty="0"/>
          </a:p>
        </p:txBody>
      </p:sp>
      <p:pic>
        <p:nvPicPr>
          <p:cNvPr id="4" name="Рисунок 3" descr="C:\Users\Алиса\Desktop\Воспитатель года\Мнемотехника\b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344815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920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843808" y="1124744"/>
            <a:ext cx="8208912" cy="5400600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268760"/>
            <a:ext cx="3981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8130" name="Picture 2" descr="C:\Users\Samsung\Documents\dc6ca6da4bc28c31f39d4ea4526b27d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7344816" cy="61926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31640" y="3501009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Желаем Вам успехов и терпения</a:t>
            </a:r>
            <a:endParaRPr lang="ru-RU" sz="4000" b="1" i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6886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b="1" u="sng" dirty="0" smtClean="0"/>
              <a:t>Проблемы наших детей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/>
              <a:t>Односложная бедная речь</a:t>
            </a:r>
            <a:br>
              <a:rPr lang="ru-RU" sz="4000" dirty="0" smtClean="0"/>
            </a:br>
            <a:r>
              <a:rPr lang="ru-RU" sz="4000" dirty="0" smtClean="0"/>
              <a:t>Слова – «паразиты»</a:t>
            </a:r>
            <a:br>
              <a:rPr lang="ru-RU" sz="4000" dirty="0" smtClean="0"/>
            </a:br>
            <a:r>
              <a:rPr lang="ru-RU" sz="4000" dirty="0" smtClean="0"/>
              <a:t>Грамотные вопросы</a:t>
            </a:r>
            <a:br>
              <a:rPr lang="ru-RU" sz="4000" dirty="0" smtClean="0"/>
            </a:br>
            <a:r>
              <a:rPr lang="ru-RU" sz="4000" dirty="0" smtClean="0"/>
              <a:t>составление рассказов</a:t>
            </a:r>
            <a:br>
              <a:rPr lang="ru-RU" sz="4000" dirty="0" smtClean="0"/>
            </a:br>
            <a:r>
              <a:rPr lang="ru-RU" sz="4000" dirty="0" smtClean="0"/>
              <a:t>не могут логически объяснять</a:t>
            </a:r>
            <a:br>
              <a:rPr lang="ru-RU" sz="4000" dirty="0" smtClean="0"/>
            </a:br>
            <a:r>
              <a:rPr lang="ru-RU" sz="4000" dirty="0" smtClean="0"/>
              <a:t> Речь не выразительна</a:t>
            </a:r>
            <a:br>
              <a:rPr lang="ru-RU" sz="4000" dirty="0" smtClean="0"/>
            </a:br>
            <a:r>
              <a:rPr lang="ru-RU" sz="4000" dirty="0" smtClean="0"/>
              <a:t>плохая дикция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800" dirty="0"/>
          </a:p>
        </p:txBody>
      </p:sp>
      <p:pic>
        <p:nvPicPr>
          <p:cNvPr id="1028" name="Picture 4" descr="ÐÐ°ÑÑÐ¸Ð½ÐºÐ¸ Ð¿Ð¾ Ð·Ð°Ð¿ÑÐ¾ÑÑ ÐºÐ°ÑÑÐ¸Ð½ÐºÐ° Ð²Ð¾Ð´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024336" cy="2088232"/>
          </a:xfrm>
          <a:prstGeom prst="rect">
            <a:avLst/>
          </a:prstGeom>
          <a:noFill/>
        </p:spPr>
      </p:pic>
      <p:pic>
        <p:nvPicPr>
          <p:cNvPr id="1030" name="Picture 6" descr="ÐÐ°ÑÑÐ¸Ð½ÐºÐ¸ Ð¿Ð¾ Ð·Ð°Ð¿ÑÐ¾ÑÑ ÐºÐ°ÑÑÐ¸Ð½ÐºÐ° ÑÐ½ÐµÐ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3456384" cy="2304256"/>
          </a:xfrm>
          <a:prstGeom prst="rect">
            <a:avLst/>
          </a:prstGeom>
          <a:noFill/>
        </p:spPr>
      </p:pic>
      <p:pic>
        <p:nvPicPr>
          <p:cNvPr id="1032" name="Picture 8" descr="ÐÐ°ÑÑÐ¸Ð½ÐºÐ¸ Ð¿Ð¾ Ð·Ð°Ð¿ÑÐ¾ÑÑ ÐºÐ°ÑÑÐ¸Ð½ÐºÐ° ÑÐ¾Ð»Ð½ÑÐµ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861048"/>
            <a:ext cx="2808312" cy="2304256"/>
          </a:xfrm>
          <a:prstGeom prst="rect">
            <a:avLst/>
          </a:prstGeom>
          <a:noFill/>
        </p:spPr>
      </p:pic>
      <p:pic>
        <p:nvPicPr>
          <p:cNvPr id="1026" name="Picture 2" descr="ÐÐ°ÑÑÐ¸Ð½ÐºÐ¸ Ð¿Ð¾ Ð·Ð°Ð¿ÑÐ¾ÑÑ ÐºÐ°ÑÑÐ¸Ð½ÐºÐ° ÑÐ±Ð»Ð¾ÐºÐ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556792"/>
            <a:ext cx="3361980" cy="223224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07704" y="476672"/>
            <a:ext cx="62281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Игра « Какой, какая, какое» (игра с мячом).</a:t>
            </a:r>
          </a:p>
          <a:p>
            <a:r>
              <a:rPr lang="ru-RU" sz="2000" b="1" dirty="0" smtClean="0"/>
              <a:t>Цель</a:t>
            </a:r>
            <a:r>
              <a:rPr lang="ru-RU" sz="2000" dirty="0" smtClean="0"/>
              <a:t>: подобрать  прилагательные к существительным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307" y="0"/>
            <a:ext cx="926030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800" dirty="0"/>
          </a:p>
        </p:txBody>
      </p:sp>
      <p:pic>
        <p:nvPicPr>
          <p:cNvPr id="22530" name="Picture 2" descr="ÐÐ°ÑÑÐ¸Ð½ÐºÐ¸ Ð¿Ð¾ Ð·Ð°Ð¿ÑÐ¾ÑÑ ÐºÐ°ÑÑÐ¸Ð½ÐºÐ° ÑÐ°ÑÐ°Ñ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3240360" cy="2376264"/>
          </a:xfrm>
          <a:prstGeom prst="rect">
            <a:avLst/>
          </a:prstGeom>
          <a:noFill/>
        </p:spPr>
      </p:pic>
      <p:sp>
        <p:nvSpPr>
          <p:cNvPr id="22532" name="AutoShape 4" descr="ÐÐ°ÑÑÐ¸Ð½ÐºÐ¸ Ð¿Ð¾ Ð·Ð°Ð¿ÑÐ¾ÑÑ ÐºÐ°ÑÑÐ¸Ð½ÐºÐ° ÑÐ°ÑÐ°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ÐÐ°ÑÑÐ¸Ð½ÐºÐ¸ Ð¿Ð¾ Ð·Ð°Ð¿ÑÐ¾ÑÑ ÐºÐ°ÑÑÐ¸Ð½ÐºÐ° ÑÐ°ÑÐ°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ÐÐ°ÑÑÐ¸Ð½ÐºÐ¸ Ð¿Ð¾ Ð·Ð°Ð¿ÑÐ¾ÑÑ ÐºÐ°ÑÑÐ¸Ð½ÐºÐ° ÑÐ°ÑÐ°Ñ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2"/>
            <a:ext cx="3816424" cy="2304256"/>
          </a:xfrm>
          <a:prstGeom prst="rect">
            <a:avLst/>
          </a:prstGeom>
          <a:noFill/>
        </p:spPr>
      </p:pic>
      <p:sp>
        <p:nvSpPr>
          <p:cNvPr id="22538" name="AutoShape 10" descr="ÐÐ°ÑÑÐ¸Ð½ÐºÐ¸ Ð¿Ð¾ Ð·Ð°Ð¿ÑÐ¾ÑÑ ÐºÐ°ÑÑÐ¸Ð½ÐºÐ° ÑÐ¾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0" name="Picture 12" descr="ÐÐ°ÑÑÐ¸Ð½ÐºÐ¸ Ð¿Ð¾ Ð·Ð°Ð¿ÑÐ¾ÑÑ ÐºÐ°ÑÑÐ¸Ð½ÐºÐ° ÑÐ¾Ð»Ñ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05064"/>
            <a:ext cx="3131840" cy="2592288"/>
          </a:xfrm>
          <a:prstGeom prst="rect">
            <a:avLst/>
          </a:prstGeom>
          <a:noFill/>
        </p:spPr>
      </p:pic>
      <p:pic>
        <p:nvPicPr>
          <p:cNvPr id="22542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933056"/>
            <a:ext cx="3384376" cy="2664296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262099"/>
            <a:ext cx="7488832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26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«Что в чем?»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261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Закреплять формы предложного падежа существительных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800" dirty="0"/>
          </a:p>
        </p:txBody>
      </p:sp>
      <p:pic>
        <p:nvPicPr>
          <p:cNvPr id="24578" name="Picture 2" descr="ÐÐ°ÑÑÐ¸Ð½ÐºÐ¸ Ð¿Ð¾ Ð·Ð°Ð¿ÑÐ¾ÑÑ ÐºÐ°ÑÑÐ¸Ð½ÐºÐ° ÑÐ»ÐµÐ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3096344" cy="2304256"/>
          </a:xfrm>
          <a:prstGeom prst="rect">
            <a:avLst/>
          </a:prstGeom>
          <a:noFill/>
        </p:spPr>
      </p:pic>
      <p:pic>
        <p:nvPicPr>
          <p:cNvPr id="24580" name="Picture 4" descr="ÐÐ°ÑÑÐ¸Ð½ÐºÐ¸ Ð¿Ð¾ Ð·Ð°Ð¿ÑÐ¾ÑÑ ÐºÐ°ÑÑÐ¸Ð½ÐºÐ° ÑÐ»ÐµÐ±Ð½Ð¸Ñ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76672"/>
            <a:ext cx="3384376" cy="2160240"/>
          </a:xfrm>
          <a:prstGeom prst="rect">
            <a:avLst/>
          </a:prstGeom>
          <a:noFill/>
        </p:spPr>
      </p:pic>
      <p:pic>
        <p:nvPicPr>
          <p:cNvPr id="24582" name="Picture 6" descr="ÐÐ°ÑÑÐ¸Ð½ÐºÐ¸ Ð¿Ð¾ Ð·Ð°Ð¿ÑÐ¾ÑÑ ÐºÐ°ÑÑÐ¸Ð½ÐºÐ° ÐºÐ¾Ð½ÑÐµÑÑ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212976"/>
            <a:ext cx="3347864" cy="2592288"/>
          </a:xfrm>
          <a:prstGeom prst="rect">
            <a:avLst/>
          </a:prstGeom>
          <a:noFill/>
        </p:spPr>
      </p:pic>
      <p:pic>
        <p:nvPicPr>
          <p:cNvPr id="24584" name="Picture 8" descr="ÐÐ°ÑÑÐ¸Ð½ÐºÐ¸ Ð¿Ð¾ Ð·Ð°Ð¿ÑÐ¾ÑÑ ÐºÐ°ÑÑÐ¸Ð½ÐºÐ° ÐºÐ¾Ð½ÑÐµÑÐ½Ð¸ÑÐ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12976"/>
            <a:ext cx="3912096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800" dirty="0"/>
          </a:p>
        </p:txBody>
      </p:sp>
      <p:pic>
        <p:nvPicPr>
          <p:cNvPr id="266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3456384" cy="2664296"/>
          </a:xfrm>
          <a:prstGeom prst="rect">
            <a:avLst/>
          </a:prstGeom>
          <a:noFill/>
        </p:spPr>
      </p:pic>
      <p:pic>
        <p:nvPicPr>
          <p:cNvPr id="266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764704"/>
            <a:ext cx="3240360" cy="2564904"/>
          </a:xfrm>
          <a:prstGeom prst="rect">
            <a:avLst/>
          </a:prstGeom>
          <a:noFill/>
        </p:spPr>
      </p:pic>
      <p:pic>
        <p:nvPicPr>
          <p:cNvPr id="26630" name="Picture 6" descr="ÐÐ°ÑÑÐ¸Ð½ÐºÐ¸ Ð¿Ð¾ Ð·Ð°Ð¿ÑÐ¾ÑÑ ÐºÐ°ÑÑÐ¸Ð½ÐºÐ° ÑÐ°Ð»Ð°Ñ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89040"/>
            <a:ext cx="3105150" cy="2419351"/>
          </a:xfrm>
          <a:prstGeom prst="rect">
            <a:avLst/>
          </a:prstGeom>
          <a:noFill/>
        </p:spPr>
      </p:pic>
      <p:pic>
        <p:nvPicPr>
          <p:cNvPr id="266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717032"/>
            <a:ext cx="3048000" cy="22955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одзаголовок 7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792162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43608" y="521698"/>
            <a:ext cx="7056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«Назови картинку и найди первый звук»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Учить детей находить заданный первый звук в слове на этапе громкого проговаривания слова самим ребёнком.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71600" y="1679948"/>
            <a:ext cx="7056784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«Подбери действия к предметам»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Закреплять согласование существительного с глаголом.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71600" y="2900142"/>
            <a:ext cx="7200800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«Один – много»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Учить детей правильному употреблению родительного падежа множественного числа имен существительных.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115616" y="4491347"/>
            <a:ext cx="6984776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26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«Где мы были, что мы видели?»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261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Закреплять окончания существительных родительного падежа множественного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ic.starlook.ru/img/9708124.image_page_big.3045953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920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208912" cy="5400600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268760"/>
            <a:ext cx="3981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4034" name="Picture 2" descr="C:\Users\Samsung\Desktop\2e95592ac202dc67d01a018b7b31cfb9--vegetables.jpg"/>
          <p:cNvPicPr>
            <a:picLocks noChangeAspect="1" noChangeArrowheads="1"/>
          </p:cNvPicPr>
          <p:nvPr/>
        </p:nvPicPr>
        <p:blipFill>
          <a:blip r:embed="rId3" cstate="print"/>
          <a:srcRect t="11392"/>
          <a:stretch>
            <a:fillRect/>
          </a:stretch>
        </p:blipFill>
        <p:spPr bwMode="auto">
          <a:xfrm>
            <a:off x="683568" y="764704"/>
            <a:ext cx="8136904" cy="55446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162</Words>
  <Application>Microsoft Office PowerPoint</Application>
  <PresentationFormat>Экран (4:3)</PresentationFormat>
  <Paragraphs>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Родительское собрание в подготовительной группе «Почемучки»  «Готовимся к школе: развиваем речь» </vt:lpstr>
      <vt:lpstr> Речь должна быть: - Грамотной - Понятной - Выразительной - Осмысленной - Богатой  </vt:lpstr>
      <vt:lpstr>  Проблемы наших детей  Односложная бедная речь Слова – «паразиты» Грамотные вопросы составление рассказов не могут логически объяснять  Речь не выразительна плохая дикция </vt:lpstr>
      <vt:lpstr>  </vt:lpstr>
      <vt:lpstr>  </vt:lpstr>
      <vt:lpstr>  </vt:lpstr>
      <vt:lpstr>  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</vt:lpstr>
      <vt:lpstr>  </vt:lpstr>
      <vt:lpstr>  </vt:lpstr>
      <vt:lpstr>  </vt:lpstr>
      <vt:lpstr>  Мнемотехника – это система методов и приемов, обеспечивающих успешное освоение детьми знаний об особенностях объектов природы, об окружающем мире, эффективное запоминание структуры рассказа, сохранение и воспроизведение информации, и конечно развитие речи.</vt:lpstr>
      <vt:lpstr>Мнемотаблицы по сказкам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Samsung</cp:lastModifiedBy>
  <cp:revision>77</cp:revision>
  <dcterms:created xsi:type="dcterms:W3CDTF">2015-10-06T15:57:22Z</dcterms:created>
  <dcterms:modified xsi:type="dcterms:W3CDTF">2018-09-10T16:38:39Z</dcterms:modified>
</cp:coreProperties>
</file>